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11"/>
  </p:notesMasterIdLst>
  <p:sldIdLst>
    <p:sldId id="258" r:id="rId4"/>
    <p:sldId id="260" r:id="rId5"/>
    <p:sldId id="264" r:id="rId6"/>
    <p:sldId id="304" r:id="rId7"/>
    <p:sldId id="303" r:id="rId8"/>
    <p:sldId id="341" r:id="rId9"/>
    <p:sldId id="272" r:id="rId10"/>
    <p:sldId id="336" r:id="rId12"/>
    <p:sldId id="274" r:id="rId13"/>
    <p:sldId id="351" r:id="rId14"/>
    <p:sldId id="352" r:id="rId15"/>
    <p:sldId id="288" r:id="rId16"/>
    <p:sldId id="358" r:id="rId17"/>
    <p:sldId id="285"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A9F65C2B-6B3F-2443-B3C3-6F18759A8A72}">
          <p14:sldIdLst>
            <p14:sldId id="258"/>
          </p14:sldIdLst>
        </p14:section>
        <p14:section name="目录" id="{A30BC5C4-DD0C-AC45-BCD4-6AD0BF2FB179}">
          <p14:sldIdLst>
            <p14:sldId id="260"/>
          </p14:sldIdLst>
        </p14:section>
        <p14:section name="第一部分" id="{7DBF7894-BF3E-2A44-9CA3-2D7F08353DC5}">
          <p14:sldIdLst>
            <p14:sldId id="264"/>
            <p14:sldId id="304"/>
            <p14:sldId id="303"/>
          </p14:sldIdLst>
        </p14:section>
        <p14:section name="第二部分" id="{704290B8-FC37-40BE-B532-FB2E8E3E0519}">
          <p14:sldIdLst>
            <p14:sldId id="341"/>
            <p14:sldId id="272"/>
            <p14:sldId id="336"/>
          </p14:sldIdLst>
        </p14:section>
        <p14:section name="第三部分" id="{CF8DA898-FF73-4399-9EF0-2247D2106406}">
          <p14:sldIdLst>
            <p14:sldId id="274"/>
            <p14:sldId id="351"/>
            <p14:sldId id="352"/>
            <p14:sldId id="288"/>
            <p14:sldId id="358"/>
          </p14:sldIdLst>
        </p14:section>
        <p14:section name="致谢" id="{50560FF4-C125-7543-A655-8B98CA634424}">
          <p14:sldIdLst>
            <p14:sldId id="285"/>
          </p14:sldIdLst>
        </p14:section>
      </p14:sectionLst>
    </p:ext>
    <p:ext uri="{EFAFB233-063F-42B5-8137-9DF3F51BA10A}">
      <p15:sldGuideLst xmlns:p15="http://schemas.microsoft.com/office/powerpoint/2012/main">
        <p15:guide id="1" orient="horz" pos="2226" userDrawn="1">
          <p15:clr>
            <a:srgbClr val="A4A3A4"/>
          </p15:clr>
        </p15:guide>
        <p15:guide id="2" pos="3840" userDrawn="1">
          <p15:clr>
            <a:srgbClr val="A4A3A4"/>
          </p15:clr>
        </p15:guide>
        <p15:guide id="3" pos="604" userDrawn="1">
          <p15:clr>
            <a:srgbClr val="A4A3A4"/>
          </p15:clr>
        </p15:guide>
        <p15:guide id="4" pos="7034" userDrawn="1">
          <p15:clr>
            <a:srgbClr val="A4A3A4"/>
          </p15:clr>
        </p15:guide>
        <p15:guide id="5" orient="horz" pos="4008" userDrawn="1">
          <p15:clr>
            <a:srgbClr val="A4A3A4"/>
          </p15:clr>
        </p15:guide>
        <p15:guide id="6" orient="horz" pos="402" userDrawn="1">
          <p15:clr>
            <a:srgbClr val="A4A3A4"/>
          </p15:clr>
        </p15:guide>
        <p15:guide id="7" orient="horz" pos="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490"/>
    <a:srgbClr val="FFD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8"/>
    <p:restoredTop sz="93826" autoAdjust="0"/>
  </p:normalViewPr>
  <p:slideViewPr>
    <p:cSldViewPr snapToGrid="0" snapToObjects="1" showGuides="1">
      <p:cViewPr varScale="1">
        <p:scale>
          <a:sx n="67" d="100"/>
          <a:sy n="67" d="100"/>
        </p:scale>
        <p:origin x="692" y="52"/>
      </p:cViewPr>
      <p:guideLst>
        <p:guide orient="horz" pos="2226"/>
        <p:guide pos="3840"/>
        <p:guide pos="604"/>
        <p:guide pos="7034"/>
        <p:guide orient="horz" pos="4008"/>
        <p:guide orient="horz" pos="402"/>
        <p:guide orient="horz" pos="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45.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BD88E-BAE5-0541-9BFB-6F5AEB4D3137}"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29EE6-FA60-6347-BBD2-1B741790BBE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929EE6-FA60-6347-BBD2-1B741790BBE0}"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a:lstStyle>
            <a:lvl1pPr algn="ctr">
              <a:defRPr sz="3200">
                <a:solidFill>
                  <a:srgbClr val="333333"/>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4.xml"/><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4" Type="http://schemas.openxmlformats.org/officeDocument/2006/relationships/notesSlide" Target="../notesSlides/notesSlide5.xml"/><Relationship Id="rId23" Type="http://schemas.openxmlformats.org/officeDocument/2006/relationships/slideLayout" Target="../slideLayouts/slideLayout1.xml"/><Relationship Id="rId22" Type="http://schemas.openxmlformats.org/officeDocument/2006/relationships/tags" Target="../tags/tag44.xml"/><Relationship Id="rId21" Type="http://schemas.openxmlformats.org/officeDocument/2006/relationships/tags" Target="../tags/tag43.xml"/><Relationship Id="rId20" Type="http://schemas.openxmlformats.org/officeDocument/2006/relationships/tags" Target="../tags/tag42.xml"/><Relationship Id="rId2" Type="http://schemas.openxmlformats.org/officeDocument/2006/relationships/tags" Target="../tags/tag24.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12.wdp"/><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9" Type="http://schemas.microsoft.com/office/2007/relationships/hdphoto" Target="../media/image5.wdp"/><Relationship Id="rId8" Type="http://schemas.openxmlformats.org/officeDocument/2006/relationships/image" Target="../media/image4.png"/><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3" Type="http://schemas.openxmlformats.org/officeDocument/2006/relationships/slideLayout" Target="../slideLayouts/slideLayout1.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tags" Target="../tags/tag15.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hemeOverride" Target="../theme/themeOverride2.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hemeOverride" Target="../theme/themeOverride3.xml"/><Relationship Id="rId7" Type="http://schemas.openxmlformats.org/officeDocument/2006/relationships/image" Target="../media/image9.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image" Target="../media/image8.png"/><Relationship Id="rId10" Type="http://schemas.openxmlformats.org/officeDocument/2006/relationships/notesSlide" Target="../notesSlides/notesSlide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4037011" y="5227460"/>
            <a:ext cx="18719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6128001" y="5227460"/>
            <a:ext cx="2113280" cy="337185"/>
          </a:xfrm>
          <a:prstGeom prst="rect">
            <a:avLst/>
          </a:prstGeom>
          <a:noFill/>
        </p:spPr>
        <p:txBody>
          <a:bodyPr wrap="none" rtlCol="0">
            <a:spAutoFit/>
          </a:bodyPr>
          <a:lstStyle/>
          <a:p>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p:cNvGrpSpPr/>
          <p:nvPr/>
        </p:nvGrpSpPr>
        <p:grpSpPr>
          <a:xfrm>
            <a:off x="2528708" y="5359997"/>
            <a:ext cx="1363436" cy="73479"/>
            <a:chOff x="2528708" y="5168268"/>
            <a:chExt cx="1363436" cy="73479"/>
          </a:xfrm>
        </p:grpSpPr>
        <p:sp>
          <p:nvSpPr>
            <p:cNvPr id="5" name="椭圆 4"/>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连接符 6"/>
            <p:cNvCxnSpPr/>
            <p:nvPr/>
          </p:nvCxnSpPr>
          <p:spPr>
            <a:xfrm>
              <a:off x="2528708" y="519992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grpSp>
        <p:nvGrpSpPr>
          <p:cNvPr id="9" name="组合 8"/>
          <p:cNvGrpSpPr/>
          <p:nvPr/>
        </p:nvGrpSpPr>
        <p:grpSpPr>
          <a:xfrm>
            <a:off x="8236608" y="5359997"/>
            <a:ext cx="1353276" cy="73479"/>
            <a:chOff x="3818665" y="5168268"/>
            <a:chExt cx="1353276" cy="73479"/>
          </a:xfrm>
        </p:grpSpPr>
        <p:sp>
          <p:nvSpPr>
            <p:cNvPr id="10" name="椭圆 9"/>
            <p:cNvSpPr/>
            <p:nvPr/>
          </p:nvSpPr>
          <p:spPr>
            <a:xfrm>
              <a:off x="3818665" y="5168268"/>
              <a:ext cx="73479" cy="734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3881984" y="5205007"/>
              <a:ext cx="1289957" cy="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grpSp>
      <p:sp>
        <p:nvSpPr>
          <p:cNvPr id="2" name="文本框 1"/>
          <p:cNvSpPr txBox="1"/>
          <p:nvPr>
            <p:custDataLst>
              <p:tags r:id="rId2"/>
            </p:custDataLst>
          </p:nvPr>
        </p:nvSpPr>
        <p:spPr>
          <a:xfrm>
            <a:off x="916445" y="4026720"/>
            <a:ext cx="10748010" cy="706755"/>
          </a:xfrm>
          <a:prstGeom prst="rect">
            <a:avLst/>
          </a:prstGeom>
          <a:noFill/>
        </p:spPr>
        <p:txBody>
          <a:bodyPr wrap="none" rtlCol="0">
            <a:spAutoFit/>
          </a:bodyPr>
          <a:p>
            <a:pPr algn="ctr"/>
            <a:r>
              <a:rPr kumimoji="1" sz="4000" b="1" spc="300" dirty="0">
                <a:latin typeface="微软雅黑" panose="020B0503020204020204" pitchFamily="34" charset="-122"/>
                <a:ea typeface="微软雅黑" panose="020B0503020204020204" pitchFamily="34" charset="-122"/>
                <a:cs typeface="Arial" panose="020B0604020202020204" pitchFamily="34" charset="0"/>
              </a:rPr>
              <a:t>基于随机内容插入的可信存证关键技术研究 </a:t>
            </a:r>
            <a:endParaRPr kumimoji="1" sz="4000" b="1" spc="3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194310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714375" y="666750"/>
            <a:ext cx="10356850" cy="5077460"/>
          </a:xfrm>
          <a:prstGeom prst="rect">
            <a:avLst/>
          </a:prstGeom>
          <a:noFill/>
        </p:spPr>
        <p:txBody>
          <a:bodyPr wrap="square" rtlCol="0">
            <a:spAutoFit/>
          </a:bodyPr>
          <a:p>
            <a:pPr indent="457200" fontAlgn="auto">
              <a:lnSpc>
                <a:spcPct val="150000"/>
              </a:lnSpc>
            </a:pPr>
            <a:r>
              <a:rPr lang="zh-CN" altLang="en-US"/>
              <a:t>我们可以将根据图像名称，时间戳等关键信息生成的hash值，利用LSB隐写术嵌入到原始图片中。为了达到使第三方无法修改或者剔除嵌入内容的目的。我采用了随机LSB算法嵌入：</a:t>
            </a:r>
            <a:endParaRPr lang="zh-CN" altLang="en-US"/>
          </a:p>
          <a:p>
            <a:pPr indent="457200" fontAlgn="auto">
              <a:lnSpc>
                <a:spcPct val="150000"/>
              </a:lnSpc>
            </a:pPr>
            <a:endParaRPr lang="zh-CN" altLang="en-US"/>
          </a:p>
          <a:p>
            <a:pPr indent="457200" fontAlgn="auto">
              <a:lnSpc>
                <a:spcPct val="150000"/>
              </a:lnSpc>
            </a:pPr>
            <a:r>
              <a:rPr lang="zh-CN" altLang="en-US"/>
              <a:t>包含N个像素点的256色图像记作N维向量 ：</a:t>
            </a:r>
            <a:endParaRPr lang="zh-CN" altLang="en-US"/>
          </a:p>
          <a:p>
            <a:pPr indent="457200" algn="ctr" fontAlgn="auto">
              <a:lnSpc>
                <a:spcPct val="150000"/>
              </a:lnSpc>
            </a:pPr>
            <a:r>
              <a:rPr lang="zh-CN" altLang="en-US">
                <a:solidFill>
                  <a:srgbClr val="FF0000"/>
                </a:solidFill>
              </a:rPr>
              <a:t>C</a:t>
            </a:r>
            <a:r>
              <a:rPr lang="zh-CN" altLang="en-US" baseline="-25000">
                <a:solidFill>
                  <a:srgbClr val="FF0000"/>
                </a:solidFill>
              </a:rPr>
              <a:t>N</a:t>
            </a:r>
            <a:r>
              <a:rPr lang="zh-CN" altLang="en-US">
                <a:solidFill>
                  <a:srgbClr val="FF0000"/>
                </a:solidFill>
              </a:rPr>
              <a:t>={c</a:t>
            </a:r>
            <a:r>
              <a:rPr lang="zh-CN" altLang="en-US" baseline="-25000">
                <a:solidFill>
                  <a:srgbClr val="FF0000"/>
                </a:solidFill>
              </a:rPr>
              <a:t>1</a:t>
            </a:r>
            <a:r>
              <a:rPr lang="zh-CN" altLang="en-US">
                <a:solidFill>
                  <a:srgbClr val="FF0000"/>
                </a:solidFill>
              </a:rPr>
              <a:t>,c</a:t>
            </a:r>
            <a:r>
              <a:rPr lang="zh-CN" altLang="en-US" baseline="-25000">
                <a:solidFill>
                  <a:srgbClr val="FF0000"/>
                </a:solidFill>
              </a:rPr>
              <a:t>2</a:t>
            </a:r>
            <a:r>
              <a:rPr lang="zh-CN" altLang="en-US">
                <a:solidFill>
                  <a:srgbClr val="FF0000"/>
                </a:solidFill>
              </a:rPr>
              <a:t> ,…,c</a:t>
            </a:r>
            <a:r>
              <a:rPr lang="zh-CN" altLang="en-US" baseline="-25000">
                <a:solidFill>
                  <a:srgbClr val="FF0000"/>
                </a:solidFill>
              </a:rPr>
              <a:t>N</a:t>
            </a:r>
            <a:r>
              <a:rPr lang="zh-CN" altLang="en-US">
                <a:solidFill>
                  <a:srgbClr val="FF0000"/>
                </a:solidFill>
              </a:rPr>
              <a:t>}, </a:t>
            </a:r>
            <a:endParaRPr lang="zh-CN" altLang="en-US">
              <a:solidFill>
                <a:srgbClr val="FF0000"/>
              </a:solidFill>
            </a:endParaRPr>
          </a:p>
          <a:p>
            <a:pPr indent="457200" fontAlgn="auto">
              <a:lnSpc>
                <a:spcPct val="150000"/>
              </a:lnSpc>
            </a:pPr>
            <a:r>
              <a:rPr lang="zh-CN" altLang="en-US"/>
              <a:t>对应的载密图像表示</a:t>
            </a:r>
            <a:r>
              <a:rPr lang="zh-CN" altLang="en-US"/>
              <a:t>为：</a:t>
            </a:r>
            <a:endParaRPr lang="zh-CN" altLang="en-US"/>
          </a:p>
          <a:p>
            <a:pPr indent="457200" algn="ctr" fontAlgn="auto">
              <a:lnSpc>
                <a:spcPct val="150000"/>
              </a:lnSpc>
            </a:pPr>
            <a:r>
              <a:rPr lang="zh-CN" altLang="en-US">
                <a:solidFill>
                  <a:srgbClr val="FF0000"/>
                </a:solidFill>
                <a:sym typeface="+mn-ea"/>
              </a:rPr>
              <a:t>S</a:t>
            </a:r>
            <a:r>
              <a:rPr lang="zh-CN" altLang="en-US" baseline="-25000">
                <a:solidFill>
                  <a:srgbClr val="FF0000"/>
                </a:solidFill>
                <a:sym typeface="+mn-ea"/>
              </a:rPr>
              <a:t>N</a:t>
            </a:r>
            <a:r>
              <a:rPr lang="zh-CN" altLang="en-US">
                <a:solidFill>
                  <a:srgbClr val="FF0000"/>
                </a:solidFill>
                <a:sym typeface="+mn-ea"/>
              </a:rPr>
              <a:t>={s</a:t>
            </a:r>
            <a:r>
              <a:rPr lang="zh-CN" altLang="en-US" baseline="-25000">
                <a:solidFill>
                  <a:srgbClr val="FF0000"/>
                </a:solidFill>
                <a:sym typeface="+mn-ea"/>
              </a:rPr>
              <a:t>1</a:t>
            </a:r>
            <a:r>
              <a:rPr lang="zh-CN" altLang="en-US">
                <a:solidFill>
                  <a:srgbClr val="FF0000"/>
                </a:solidFill>
                <a:sym typeface="+mn-ea"/>
              </a:rPr>
              <a:t>,s</a:t>
            </a:r>
            <a:r>
              <a:rPr lang="zh-CN" altLang="en-US" baseline="-25000">
                <a:solidFill>
                  <a:srgbClr val="FF0000"/>
                </a:solidFill>
                <a:sym typeface="+mn-ea"/>
              </a:rPr>
              <a:t>2</a:t>
            </a:r>
            <a:r>
              <a:rPr lang="zh-CN" altLang="en-US">
                <a:solidFill>
                  <a:srgbClr val="FF0000"/>
                </a:solidFill>
                <a:sym typeface="+mn-ea"/>
              </a:rPr>
              <a:t> ,…,s</a:t>
            </a:r>
            <a:r>
              <a:rPr lang="zh-CN" altLang="en-US" baseline="-25000">
                <a:solidFill>
                  <a:srgbClr val="FF0000"/>
                </a:solidFill>
                <a:sym typeface="+mn-ea"/>
              </a:rPr>
              <a:t>N</a:t>
            </a:r>
            <a:r>
              <a:rPr lang="zh-CN" altLang="en-US">
                <a:solidFill>
                  <a:srgbClr val="FF0000"/>
                </a:solidFill>
                <a:sym typeface="+mn-ea"/>
              </a:rPr>
              <a:t>}</a:t>
            </a:r>
            <a:endParaRPr lang="zh-CN" altLang="en-US">
              <a:solidFill>
                <a:srgbClr val="FF0000"/>
              </a:solidFill>
            </a:endParaRPr>
          </a:p>
          <a:p>
            <a:pPr indent="457200" fontAlgn="auto">
              <a:lnSpc>
                <a:spcPct val="150000"/>
              </a:lnSpc>
            </a:pPr>
            <a:r>
              <a:rPr lang="zh-CN" altLang="en-US"/>
              <a:t>其中c</a:t>
            </a:r>
            <a:r>
              <a:rPr lang="zh-CN" altLang="en-US" baseline="-25000"/>
              <a:t>i</a:t>
            </a:r>
            <a:r>
              <a:rPr lang="zh-CN" altLang="en-US"/>
              <a:t>和s</a:t>
            </a:r>
            <a:r>
              <a:rPr lang="zh-CN" altLang="en-US" baseline="-25000"/>
              <a:t>i</a:t>
            </a:r>
            <a:r>
              <a:rPr lang="zh-CN" altLang="en-US"/>
              <a:t>都是取值于[0,255]的整数, 1≤i≤N。</a:t>
            </a:r>
            <a:endParaRPr lang="zh-CN" altLang="en-US"/>
          </a:p>
          <a:p>
            <a:pPr indent="457200" fontAlgn="auto">
              <a:lnSpc>
                <a:spcPct val="150000"/>
              </a:lnSpc>
            </a:pPr>
            <a:r>
              <a:rPr lang="zh-CN" altLang="en-US"/>
              <a:t>嵌入消息(一般为hash序列，根据原始图像的文件名，时间戳等信息生成)表示</a:t>
            </a:r>
            <a:r>
              <a:rPr lang="zh-CN" altLang="en-US"/>
              <a:t>为：</a:t>
            </a:r>
            <a:endParaRPr lang="zh-CN" altLang="en-US"/>
          </a:p>
          <a:p>
            <a:pPr indent="457200" algn="ctr" fontAlgn="auto">
              <a:lnSpc>
                <a:spcPct val="150000"/>
              </a:lnSpc>
            </a:pPr>
            <a:r>
              <a:rPr lang="zh-CN" altLang="en-US">
                <a:solidFill>
                  <a:srgbClr val="FF0000"/>
                </a:solidFill>
                <a:sym typeface="+mn-ea"/>
              </a:rPr>
              <a:t>M</a:t>
            </a:r>
            <a:r>
              <a:rPr lang="zh-CN" altLang="en-US" baseline="-25000">
                <a:solidFill>
                  <a:srgbClr val="FF0000"/>
                </a:solidFill>
                <a:sym typeface="+mn-ea"/>
              </a:rPr>
              <a:t>L</a:t>
            </a:r>
            <a:r>
              <a:rPr lang="zh-CN" altLang="en-US">
                <a:solidFill>
                  <a:srgbClr val="FF0000"/>
                </a:solidFill>
                <a:sym typeface="+mn-ea"/>
              </a:rPr>
              <a:t>={m</a:t>
            </a:r>
            <a:r>
              <a:rPr lang="zh-CN" altLang="en-US" baseline="-25000">
                <a:solidFill>
                  <a:srgbClr val="FF0000"/>
                </a:solidFill>
                <a:sym typeface="+mn-ea"/>
              </a:rPr>
              <a:t>1</a:t>
            </a:r>
            <a:r>
              <a:rPr lang="zh-CN" altLang="en-US">
                <a:solidFill>
                  <a:srgbClr val="FF0000"/>
                </a:solidFill>
                <a:sym typeface="+mn-ea"/>
              </a:rPr>
              <a:t>,m</a:t>
            </a:r>
            <a:r>
              <a:rPr lang="zh-CN" altLang="en-US" baseline="-25000">
                <a:solidFill>
                  <a:srgbClr val="FF0000"/>
                </a:solidFill>
                <a:sym typeface="+mn-ea"/>
              </a:rPr>
              <a:t>2</a:t>
            </a:r>
            <a:r>
              <a:rPr lang="zh-CN" altLang="en-US">
                <a:solidFill>
                  <a:srgbClr val="FF0000"/>
                </a:solidFill>
                <a:sym typeface="+mn-ea"/>
              </a:rPr>
              <a:t>,…,m</a:t>
            </a:r>
            <a:r>
              <a:rPr lang="zh-CN" altLang="en-US" baseline="-25000">
                <a:solidFill>
                  <a:srgbClr val="FF0000"/>
                </a:solidFill>
                <a:sym typeface="+mn-ea"/>
              </a:rPr>
              <a:t>L</a:t>
            </a:r>
            <a:r>
              <a:rPr lang="zh-CN" altLang="en-US">
                <a:solidFill>
                  <a:srgbClr val="FF0000"/>
                </a:solidFill>
                <a:sym typeface="+mn-ea"/>
              </a:rPr>
              <a:t>},</a:t>
            </a:r>
            <a:r>
              <a:rPr lang="en-US" altLang="zh-CN">
                <a:solidFill>
                  <a:srgbClr val="FF0000"/>
                </a:solidFill>
                <a:sym typeface="+mn-ea"/>
              </a:rPr>
              <a:t>  </a:t>
            </a:r>
            <a:r>
              <a:rPr lang="zh-CN" altLang="en-US">
                <a:solidFill>
                  <a:srgbClr val="FF0000"/>
                </a:solidFill>
                <a:sym typeface="+mn-ea"/>
              </a:rPr>
              <a:t>L≤N,</a:t>
            </a:r>
            <a:r>
              <a:rPr lang="zh-CN" altLang="en-US">
                <a:solidFill>
                  <a:srgbClr val="FF0000"/>
                </a:solidFill>
              </a:rPr>
              <a:t> </a:t>
            </a:r>
            <a:r>
              <a:rPr lang="en-US" altLang="zh-CN">
                <a:solidFill>
                  <a:srgbClr val="FF0000"/>
                </a:solidFill>
              </a:rPr>
              <a:t>  </a:t>
            </a:r>
            <a:r>
              <a:rPr lang="zh-CN" altLang="en-US">
                <a:solidFill>
                  <a:srgbClr val="FF0000"/>
                </a:solidFill>
              </a:rPr>
              <a:t>m</a:t>
            </a:r>
            <a:r>
              <a:rPr lang="zh-CN" altLang="en-US" baseline="-25000">
                <a:solidFill>
                  <a:srgbClr val="FF0000"/>
                </a:solidFill>
              </a:rPr>
              <a:t>1</a:t>
            </a:r>
            <a:r>
              <a:rPr lang="zh-CN" altLang="en-US">
                <a:solidFill>
                  <a:srgbClr val="FF0000"/>
                </a:solidFill>
              </a:rPr>
              <a:t>∈{0, 1},1≤i≤L。</a:t>
            </a:r>
            <a:endParaRPr lang="zh-CN" altLang="en-US"/>
          </a:p>
          <a:p>
            <a:pPr indent="457200" algn="l" fontAlgn="auto">
              <a:lnSpc>
                <a:spcPct val="150000"/>
              </a:lnSpc>
            </a:pPr>
            <a:r>
              <a:rPr lang="zh-CN" altLang="en-US"/>
              <a:t>用</a:t>
            </a:r>
            <a:r>
              <a:rPr lang="zh-CN" altLang="en-US">
                <a:solidFill>
                  <a:srgbClr val="FF0000"/>
                </a:solidFill>
              </a:rPr>
              <a:t>k</a:t>
            </a:r>
            <a:r>
              <a:rPr lang="zh-CN" altLang="en-US"/>
              <a:t>表示隐写密钥,它取值于密钥空间Key。</a:t>
            </a:r>
            <a:endParaRPr lang="zh-CN" altLang="en-US"/>
          </a:p>
          <a:p>
            <a:pPr indent="457200" fontAlgn="auto">
              <a:lnSpc>
                <a:spcPct val="150000"/>
              </a:lnSpc>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252984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图像信息处理</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过程</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658495" y="972185"/>
            <a:ext cx="10356850" cy="5430520"/>
          </a:xfrm>
          <a:prstGeom prst="rect">
            <a:avLst/>
          </a:prstGeom>
          <a:noFill/>
        </p:spPr>
        <p:txBody>
          <a:bodyPr wrap="square" rtlCol="0">
            <a:noAutofit/>
          </a:bodyPr>
          <a:p>
            <a:pPr indent="457200" fontAlgn="auto">
              <a:lnSpc>
                <a:spcPct val="150000"/>
              </a:lnSpc>
            </a:pPr>
            <a:r>
              <a:rPr lang="zh-CN" altLang="en-US"/>
              <a:t>首先利用密钥k通过一个伪随机数发生器G，生成随机序列y</a:t>
            </a:r>
            <a:r>
              <a:rPr lang="zh-CN" altLang="en-US" baseline="-25000"/>
              <a:t>1</a:t>
            </a:r>
            <a:r>
              <a:rPr lang="zh-CN" altLang="en-US"/>
              <a:t> , y</a:t>
            </a:r>
            <a:r>
              <a:rPr lang="zh-CN" altLang="en-US" baseline="-25000"/>
              <a:t>2</a:t>
            </a:r>
            <a:r>
              <a:rPr lang="zh-CN" altLang="en-US"/>
              <a:t> ,…, y</a:t>
            </a:r>
            <a:r>
              <a:rPr lang="zh-CN" altLang="en-US" baseline="-25000"/>
              <a:t>L</a:t>
            </a:r>
            <a:r>
              <a:rPr lang="zh-CN" altLang="en-US"/>
              <a:t>,然后按如下方式产生消息的随机嵌入位置x</a:t>
            </a:r>
            <a:r>
              <a:rPr lang="zh-CN" altLang="en-US" baseline="-25000"/>
              <a:t>i</a:t>
            </a:r>
            <a:r>
              <a:rPr lang="zh-CN" altLang="en-US"/>
              <a:t>,1≤i≤L。</a:t>
            </a:r>
            <a:endParaRPr lang="zh-CN" altLang="en-US"/>
          </a:p>
          <a:p>
            <a:pPr indent="457200" algn="ctr" fontAlgn="auto">
              <a:lnSpc>
                <a:spcPct val="150000"/>
              </a:lnSpc>
            </a:pPr>
            <a:r>
              <a:rPr lang="zh-CN" altLang="en-US">
                <a:solidFill>
                  <a:srgbClr val="FF0000"/>
                </a:solidFill>
              </a:rPr>
              <a:t>x</a:t>
            </a:r>
            <a:r>
              <a:rPr lang="zh-CN" altLang="en-US" baseline="-25000">
                <a:solidFill>
                  <a:srgbClr val="FF0000"/>
                </a:solidFill>
              </a:rPr>
              <a:t>1</a:t>
            </a:r>
            <a:r>
              <a:rPr lang="zh-CN" altLang="en-US">
                <a:solidFill>
                  <a:srgbClr val="FF0000"/>
                </a:solidFill>
              </a:rPr>
              <a:t> =y</a:t>
            </a:r>
            <a:r>
              <a:rPr lang="zh-CN" altLang="en-US" baseline="-25000">
                <a:solidFill>
                  <a:srgbClr val="FF0000"/>
                </a:solidFill>
              </a:rPr>
              <a:t>1</a:t>
            </a:r>
            <a:r>
              <a:rPr lang="en-US" altLang="zh-CN" baseline="-25000">
                <a:solidFill>
                  <a:srgbClr val="FF0000"/>
                </a:solidFill>
              </a:rPr>
              <a:t>         </a:t>
            </a:r>
            <a:r>
              <a:rPr lang="zh-CN" altLang="en-US">
                <a:solidFill>
                  <a:srgbClr val="FF0000"/>
                </a:solidFill>
              </a:rPr>
              <a:t>x</a:t>
            </a:r>
            <a:r>
              <a:rPr lang="zh-CN" altLang="en-US" baseline="-25000">
                <a:solidFill>
                  <a:srgbClr val="FF0000"/>
                </a:solidFill>
              </a:rPr>
              <a:t>i</a:t>
            </a:r>
            <a:r>
              <a:rPr lang="zh-CN" altLang="en-US">
                <a:solidFill>
                  <a:srgbClr val="FF0000"/>
                </a:solidFill>
              </a:rPr>
              <a:t>=x</a:t>
            </a:r>
            <a:r>
              <a:rPr lang="zh-CN" altLang="en-US" baseline="-25000">
                <a:solidFill>
                  <a:srgbClr val="FF0000"/>
                </a:solidFill>
              </a:rPr>
              <a:t>i-1</a:t>
            </a:r>
            <a:r>
              <a:rPr lang="zh-CN" altLang="en-US">
                <a:solidFill>
                  <a:srgbClr val="FF0000"/>
                </a:solidFill>
              </a:rPr>
              <a:t>+y</a:t>
            </a:r>
            <a:r>
              <a:rPr lang="zh-CN" altLang="en-US" baseline="-25000">
                <a:solidFill>
                  <a:srgbClr val="FF0000"/>
                </a:solidFill>
              </a:rPr>
              <a:t>i </a:t>
            </a:r>
            <a:r>
              <a:rPr lang="en-US" altLang="zh-CN" baseline="-25000">
                <a:solidFill>
                  <a:srgbClr val="FF0000"/>
                </a:solidFill>
              </a:rPr>
              <a:t>        </a:t>
            </a:r>
            <a:r>
              <a:rPr lang="zh-CN" altLang="en-US">
                <a:solidFill>
                  <a:srgbClr val="FF0000"/>
                </a:solidFill>
              </a:rPr>
              <a:t>1≤i≤L</a:t>
            </a:r>
            <a:endParaRPr lang="zh-CN" altLang="en-US">
              <a:solidFill>
                <a:srgbClr val="FF0000"/>
              </a:solidFill>
            </a:endParaRPr>
          </a:p>
          <a:p>
            <a:pPr indent="457200" algn="l" fontAlgn="auto">
              <a:lnSpc>
                <a:spcPct val="150000"/>
              </a:lnSpc>
            </a:pPr>
            <a:r>
              <a:rPr lang="zh-CN" altLang="en-US"/>
              <a:t>把消息M={m</a:t>
            </a:r>
            <a:r>
              <a:rPr lang="zh-CN" altLang="en-US" baseline="-25000"/>
              <a:t>1</a:t>
            </a:r>
            <a:r>
              <a:rPr lang="zh-CN" altLang="en-US"/>
              <a:t>,m</a:t>
            </a:r>
            <a:r>
              <a:rPr lang="zh-CN" altLang="en-US" baseline="-25000"/>
              <a:t>2</a:t>
            </a:r>
            <a:r>
              <a:rPr lang="zh-CN" altLang="en-US"/>
              <a:t>,…,m</a:t>
            </a:r>
            <a:r>
              <a:rPr lang="zh-CN" altLang="en-US" baseline="-25000"/>
              <a:t>L</a:t>
            </a:r>
            <a:r>
              <a:rPr lang="zh-CN" altLang="en-US"/>
              <a:t>}，嵌入到{c</a:t>
            </a:r>
            <a:r>
              <a:rPr lang="zh-CN" altLang="en-US" baseline="-25000"/>
              <a:t>x1</a:t>
            </a:r>
            <a:r>
              <a:rPr lang="zh-CN" altLang="en-US"/>
              <a:t>,c</a:t>
            </a:r>
            <a:r>
              <a:rPr lang="zh-CN" altLang="en-US" baseline="-25000"/>
              <a:t>x2</a:t>
            </a:r>
            <a:r>
              <a:rPr lang="zh-CN" altLang="en-US"/>
              <a:t> ,…,c</a:t>
            </a:r>
            <a:r>
              <a:rPr lang="zh-CN" altLang="en-US" baseline="-25000"/>
              <a:t>xL</a:t>
            </a:r>
            <a:r>
              <a:rPr lang="zh-CN" altLang="en-US"/>
              <a:t>}的LSB位从而得到载密图像S,具体的嵌入过程是:</a:t>
            </a:r>
            <a:endParaRPr lang="zh-CN" altLang="en-US"/>
          </a:p>
          <a:p>
            <a:pPr indent="457200" algn="l" fontAlgn="auto">
              <a:lnSpc>
                <a:spcPct val="150000"/>
              </a:lnSpc>
            </a:pPr>
            <a:r>
              <a:rPr lang="zh-CN" altLang="en-US"/>
              <a:t>若 C</a:t>
            </a:r>
            <a:r>
              <a:rPr lang="zh-CN" altLang="en-US" baseline="-25000"/>
              <a:t>xi</a:t>
            </a:r>
            <a:r>
              <a:rPr lang="zh-CN" altLang="en-US"/>
              <a:t>的LSB位与m</a:t>
            </a:r>
            <a:r>
              <a:rPr lang="zh-CN" altLang="en-US" baseline="-25000"/>
              <a:t>i</a:t>
            </a:r>
            <a:r>
              <a:rPr lang="zh-CN" altLang="en-US"/>
              <a:t>相同则不变,否则进行“LSB替换”(即把C</a:t>
            </a:r>
            <a:r>
              <a:rPr lang="zh-CN" altLang="en-US" baseline="-25000"/>
              <a:t>xi</a:t>
            </a:r>
            <a:r>
              <a:rPr lang="zh-CN" altLang="en-US"/>
              <a:t>的LSB位改成m</a:t>
            </a:r>
            <a:r>
              <a:rPr lang="zh-CN" altLang="en-US" baseline="-25000"/>
              <a:t>i</a:t>
            </a:r>
            <a:r>
              <a:rPr lang="zh-CN" altLang="en-US"/>
              <a:t>)。</a:t>
            </a:r>
            <a:endParaRPr lang="zh-CN" altLang="en-US"/>
          </a:p>
          <a:p>
            <a:pPr indent="457200" algn="l" fontAlgn="auto">
              <a:lnSpc>
                <a:spcPct val="150000"/>
              </a:lnSpc>
            </a:pPr>
            <a:r>
              <a:rPr lang="zh-CN" altLang="en-US"/>
              <a:t>合法的接收者拥有隐写密钥k,所以可以从载密图像S读出嵌入消息。可以通过验证嵌入的消息来判定</a:t>
            </a:r>
            <a:r>
              <a:rPr lang="en-US" altLang="zh-CN"/>
              <a:t>png</a:t>
            </a:r>
            <a:r>
              <a:rPr lang="zh-CN" altLang="en-US"/>
              <a:t>消息是否</a:t>
            </a:r>
            <a:r>
              <a:rPr lang="zh-CN" altLang="en-US"/>
              <a:t>泄露。</a:t>
            </a:r>
            <a:endParaRPr lang="zh-CN" altLang="en-US"/>
          </a:p>
          <a:p>
            <a:pPr indent="457200" algn="l" fontAlgn="auto">
              <a:lnSpc>
                <a:spcPct val="150000"/>
              </a:lnSpc>
              <a:buClrTx/>
              <a:buSzTx/>
              <a:buNone/>
            </a:pPr>
            <a:r>
              <a:rPr lang="zh-CN" altLang="en-US" b="1">
                <a:solidFill>
                  <a:srgbClr val="FF0000"/>
                </a:solidFill>
              </a:rPr>
              <a:t>问题：</a:t>
            </a:r>
            <a:endParaRPr lang="zh-CN" altLang="en-US" b="1">
              <a:solidFill>
                <a:srgbClr val="FF0000"/>
              </a:solidFill>
            </a:endParaRPr>
          </a:p>
          <a:p>
            <a:pPr indent="457200" algn="l" fontAlgn="auto">
              <a:lnSpc>
                <a:spcPct val="150000"/>
              </a:lnSpc>
              <a:buClrTx/>
              <a:buSzTx/>
              <a:buNone/>
            </a:pPr>
            <a:r>
              <a:rPr lang="zh-CN" altLang="en-US"/>
              <a:t>1.</a:t>
            </a:r>
            <a:r>
              <a:rPr lang="en-US" altLang="zh-CN"/>
              <a:t> </a:t>
            </a:r>
            <a:r>
              <a:rPr lang="zh-CN" altLang="en-US"/>
              <a:t>随机数发生器的输出一般要服从均匀分布。否则,它在密码意义上是弱的, 因为在这种情况下密码分析者容易恢复其种子或构造等价的发生器。从而知晓随机内容的插入为止，从而通过更进一步的破解，有消除插入的随机内容的</a:t>
            </a:r>
            <a:r>
              <a:rPr lang="zh-CN" altLang="en-US"/>
              <a:t>风险。</a:t>
            </a:r>
            <a:endParaRPr lang="zh-CN" altLang="en-US"/>
          </a:p>
          <a:p>
            <a:pPr indent="457200" algn="l" fontAlgn="auto">
              <a:lnSpc>
                <a:spcPct val="150000"/>
              </a:lnSpc>
              <a:buClrTx/>
              <a:buSzTx/>
              <a:buNone/>
            </a:pPr>
            <a:r>
              <a:rPr lang="en-US" altLang="zh-CN">
                <a:sym typeface="+mn-ea"/>
              </a:rPr>
              <a:t>2</a:t>
            </a:r>
            <a:r>
              <a:rPr lang="zh-CN" altLang="en-US">
                <a:sym typeface="+mn-ea"/>
              </a:rPr>
              <a:t>.</a:t>
            </a:r>
            <a:r>
              <a:rPr lang="en-US" altLang="zh-CN">
                <a:sym typeface="+mn-ea"/>
              </a:rPr>
              <a:t> </a:t>
            </a:r>
            <a:r>
              <a:rPr lang="zh-CN" altLang="en-US">
                <a:sym typeface="+mn-ea"/>
              </a:rPr>
              <a:t>需要隐藏数据的数据统计特征，否则会被检测出</a:t>
            </a:r>
            <a:r>
              <a:rPr lang="zh-CN" altLang="en-US">
                <a:sym typeface="+mn-ea"/>
              </a:rPr>
              <a:t>插入位置，从而进一步消除插入</a:t>
            </a:r>
            <a:r>
              <a:rPr lang="zh-CN" altLang="en-US">
                <a:sym typeface="+mn-ea"/>
              </a:rPr>
              <a:t>内容。</a:t>
            </a:r>
            <a:endParaRPr lang="zh-CN" altLang="en-U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54020" cy="31534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03</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6609080" y="3959860"/>
            <a:ext cx="4793615" cy="838200"/>
          </a:xfrm>
          <a:prstGeom prst="rect">
            <a:avLst/>
          </a:prstGeom>
          <a:noFill/>
        </p:spPr>
        <p:txBody>
          <a:bodyPr wrap="square" rtlCol="0">
            <a:no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下一步工作计划</a:t>
            </a:r>
            <a:endPar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03</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59277" y="240347"/>
            <a:ext cx="135636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未来</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规划</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 name="组合 3"/>
          <p:cNvGrpSpPr/>
          <p:nvPr>
            <p:custDataLst>
              <p:tags r:id="rId2"/>
            </p:custDataLst>
          </p:nvPr>
        </p:nvGrpSpPr>
        <p:grpSpPr>
          <a:xfrm>
            <a:off x="5759283" y="1083246"/>
            <a:ext cx="197914" cy="5297660"/>
            <a:chOff x="5681488" y="1442166"/>
            <a:chExt cx="289258" cy="5297660"/>
          </a:xfrm>
        </p:grpSpPr>
        <p:sp>
          <p:nvSpPr>
            <p:cNvPr id="5" name="平行四边形 4"/>
            <p:cNvSpPr/>
            <p:nvPr>
              <p:custDataLst>
                <p:tags r:id="rId3"/>
              </p:custDataLst>
            </p:nvPr>
          </p:nvSpPr>
          <p:spPr>
            <a:xfrm rot="5400000" flipV="1">
              <a:off x="3678795" y="3665402"/>
              <a:ext cx="4169172" cy="55852"/>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2" name="平行四边形 21"/>
            <p:cNvSpPr/>
            <p:nvPr>
              <p:custDataLst>
                <p:tags r:id="rId4"/>
              </p:custDataLst>
            </p:nvPr>
          </p:nvSpPr>
          <p:spPr>
            <a:xfrm rot="5400000">
              <a:off x="3453829" y="3787893"/>
              <a:ext cx="4794423" cy="102970"/>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3" name="平行四边形 22"/>
            <p:cNvSpPr/>
            <p:nvPr>
              <p:custDataLst>
                <p:tags r:id="rId5"/>
              </p:custDataLst>
            </p:nvPr>
          </p:nvSpPr>
          <p:spPr>
            <a:xfrm rot="5400000">
              <a:off x="3536465" y="4305546"/>
              <a:ext cx="4794423" cy="74138"/>
            </a:xfrm>
            <a:prstGeom prst="parallelogram">
              <a:avLst/>
            </a:prstGeom>
            <a:gradFill>
              <a:gsLst>
                <a:gs pos="0">
                  <a:srgbClr val="C00000">
                    <a:alpha val="72000"/>
                  </a:srgbClr>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sp>
          <p:nvSpPr>
            <p:cNvPr id="24" name="平行四边形 23"/>
            <p:cNvSpPr/>
            <p:nvPr>
              <p:custDataLst>
                <p:tags r:id="rId6"/>
              </p:custDataLst>
            </p:nvPr>
          </p:nvSpPr>
          <p:spPr>
            <a:xfrm rot="5400000" flipV="1">
              <a:off x="4672408" y="3229930"/>
              <a:ext cx="2063880" cy="45719"/>
            </a:xfrm>
            <a:prstGeom prst="parallelogram">
              <a:avLst/>
            </a:prstGeom>
            <a:gradFill>
              <a:gsLst>
                <a:gs pos="0">
                  <a:srgbClr val="C00000"/>
                </a:gs>
                <a:gs pos="87000">
                  <a:srgbClr val="C00000">
                    <a:alpha val="0"/>
                  </a:srgbClr>
                </a:gs>
              </a:gsLst>
              <a:lin ang="0" scaled="0"/>
            </a:gradFill>
            <a:ln w="3175">
              <a:gradFill>
                <a:gsLst>
                  <a:gs pos="0">
                    <a:srgbClr val="C00000">
                      <a:lumMod val="19000"/>
                      <a:lumOff val="81000"/>
                    </a:srgbClr>
                  </a:gs>
                  <a:gs pos="100000">
                    <a:srgbClr val="C00000">
                      <a:lumMod val="43000"/>
                      <a:lumOff val="57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10" name="evidence_124891"/>
          <p:cNvSpPr>
            <a:spLocks noChangeAspect="1"/>
          </p:cNvSpPr>
          <p:nvPr/>
        </p:nvSpPr>
        <p:spPr>
          <a:xfrm>
            <a:off x="11034800" y="5528909"/>
            <a:ext cx="645054" cy="77531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455839 w 606244"/>
              <a:gd name="T31" fmla="*/ 455839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455839 w 606244"/>
              <a:gd name="T41" fmla="*/ 455839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455839 w 606244"/>
              <a:gd name="T61" fmla="*/ 455839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00" h="4333">
                <a:moveTo>
                  <a:pt x="3266" y="733"/>
                </a:moveTo>
                <a:lnTo>
                  <a:pt x="2400" y="733"/>
                </a:lnTo>
                <a:lnTo>
                  <a:pt x="2400" y="400"/>
                </a:lnTo>
                <a:cubicBezTo>
                  <a:pt x="2400" y="179"/>
                  <a:pt x="2221" y="0"/>
                  <a:pt x="2000" y="0"/>
                </a:cubicBezTo>
                <a:lnTo>
                  <a:pt x="1600" y="0"/>
                </a:lnTo>
                <a:cubicBezTo>
                  <a:pt x="1379" y="0"/>
                  <a:pt x="1200" y="179"/>
                  <a:pt x="1200" y="400"/>
                </a:cubicBezTo>
                <a:lnTo>
                  <a:pt x="1200" y="733"/>
                </a:lnTo>
                <a:lnTo>
                  <a:pt x="333" y="733"/>
                </a:lnTo>
                <a:cubicBezTo>
                  <a:pt x="149" y="733"/>
                  <a:pt x="0" y="883"/>
                  <a:pt x="0" y="1067"/>
                </a:cubicBezTo>
                <a:lnTo>
                  <a:pt x="0" y="4000"/>
                </a:lnTo>
                <a:cubicBezTo>
                  <a:pt x="0" y="4184"/>
                  <a:pt x="149" y="4333"/>
                  <a:pt x="333" y="4333"/>
                </a:cubicBezTo>
                <a:lnTo>
                  <a:pt x="3266" y="4333"/>
                </a:lnTo>
                <a:cubicBezTo>
                  <a:pt x="3450" y="4333"/>
                  <a:pt x="3600" y="4184"/>
                  <a:pt x="3600" y="4000"/>
                </a:cubicBezTo>
                <a:lnTo>
                  <a:pt x="3600" y="1067"/>
                </a:lnTo>
                <a:cubicBezTo>
                  <a:pt x="3600" y="883"/>
                  <a:pt x="3450" y="733"/>
                  <a:pt x="3266" y="733"/>
                </a:cubicBezTo>
                <a:close/>
                <a:moveTo>
                  <a:pt x="2000" y="1200"/>
                </a:moveTo>
                <a:lnTo>
                  <a:pt x="1600" y="1200"/>
                </a:lnTo>
                <a:lnTo>
                  <a:pt x="1600" y="400"/>
                </a:lnTo>
                <a:lnTo>
                  <a:pt x="2000" y="400"/>
                </a:lnTo>
                <a:lnTo>
                  <a:pt x="2000" y="1200"/>
                </a:lnTo>
                <a:close/>
                <a:moveTo>
                  <a:pt x="400" y="2933"/>
                </a:moveTo>
                <a:lnTo>
                  <a:pt x="400" y="2533"/>
                </a:lnTo>
                <a:lnTo>
                  <a:pt x="3200" y="2533"/>
                </a:lnTo>
                <a:lnTo>
                  <a:pt x="3200" y="2933"/>
                </a:lnTo>
                <a:lnTo>
                  <a:pt x="400" y="2933"/>
                </a:lnTo>
                <a:close/>
                <a:moveTo>
                  <a:pt x="400" y="3333"/>
                </a:moveTo>
                <a:lnTo>
                  <a:pt x="2400" y="3333"/>
                </a:lnTo>
                <a:lnTo>
                  <a:pt x="2400" y="3733"/>
                </a:lnTo>
                <a:lnTo>
                  <a:pt x="400" y="3733"/>
                </a:lnTo>
                <a:lnTo>
                  <a:pt x="400" y="3333"/>
                </a:lnTo>
                <a:close/>
                <a:moveTo>
                  <a:pt x="3200" y="2133"/>
                </a:moveTo>
                <a:lnTo>
                  <a:pt x="400" y="2133"/>
                </a:lnTo>
                <a:lnTo>
                  <a:pt x="400" y="1733"/>
                </a:lnTo>
                <a:lnTo>
                  <a:pt x="3200" y="1733"/>
                </a:lnTo>
                <a:lnTo>
                  <a:pt x="3200" y="2133"/>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iconfont-10484-5114096"/>
          <p:cNvSpPr>
            <a:spLocks noChangeAspect="1"/>
          </p:cNvSpPr>
          <p:nvPr>
            <p:custDataLst>
              <p:tags r:id="rId7"/>
            </p:custDataLst>
          </p:nvPr>
        </p:nvSpPr>
        <p:spPr>
          <a:xfrm>
            <a:off x="9831732" y="5532651"/>
            <a:ext cx="820604" cy="830997"/>
          </a:xfrm>
          <a:custGeom>
            <a:avLst/>
            <a:gdLst>
              <a:gd name="T0" fmla="*/ 7558 w 11184"/>
              <a:gd name="T1" fmla="*/ 2125 h 11325"/>
              <a:gd name="T2" fmla="*/ 6347 w 11184"/>
              <a:gd name="T3" fmla="*/ 306 h 11325"/>
              <a:gd name="T4" fmla="*/ 4203 w 11184"/>
              <a:gd name="T5" fmla="*/ 729 h 11325"/>
              <a:gd name="T6" fmla="*/ 3775 w 11184"/>
              <a:gd name="T7" fmla="*/ 2872 h 11325"/>
              <a:gd name="T8" fmla="*/ 5592 w 11184"/>
              <a:gd name="T9" fmla="*/ 4087 h 11325"/>
              <a:gd name="T10" fmla="*/ 7558 w 11184"/>
              <a:gd name="T11" fmla="*/ 2125 h 11325"/>
              <a:gd name="T12" fmla="*/ 6248 w 11184"/>
              <a:gd name="T13" fmla="*/ 4087 h 11325"/>
              <a:gd name="T14" fmla="*/ 4936 w 11184"/>
              <a:gd name="T15" fmla="*/ 4087 h 11325"/>
              <a:gd name="T16" fmla="*/ 3622 w 11184"/>
              <a:gd name="T17" fmla="*/ 4409 h 11325"/>
              <a:gd name="T18" fmla="*/ 5592 w 11184"/>
              <a:gd name="T19" fmla="*/ 5225 h 11325"/>
              <a:gd name="T20" fmla="*/ 7562 w 11184"/>
              <a:gd name="T21" fmla="*/ 4409 h 11325"/>
              <a:gd name="T22" fmla="*/ 6248 w 11184"/>
              <a:gd name="T23" fmla="*/ 4087 h 11325"/>
              <a:gd name="T24" fmla="*/ 10528 w 11184"/>
              <a:gd name="T25" fmla="*/ 6053 h 11325"/>
              <a:gd name="T26" fmla="*/ 9874 w 11184"/>
              <a:gd name="T27" fmla="*/ 6707 h 11325"/>
              <a:gd name="T28" fmla="*/ 9874 w 11184"/>
              <a:gd name="T29" fmla="*/ 8019 h 11325"/>
              <a:gd name="T30" fmla="*/ 10529 w 11184"/>
              <a:gd name="T31" fmla="*/ 8639 h 11325"/>
              <a:gd name="T32" fmla="*/ 11184 w 11184"/>
              <a:gd name="T33" fmla="*/ 8019 h 11325"/>
              <a:gd name="T34" fmla="*/ 11184 w 11184"/>
              <a:gd name="T35" fmla="*/ 6707 h 11325"/>
              <a:gd name="T36" fmla="*/ 10528 w 11184"/>
              <a:gd name="T37" fmla="*/ 6053 h 11325"/>
              <a:gd name="T38" fmla="*/ 1310 w 11184"/>
              <a:gd name="T39" fmla="*/ 8019 h 11325"/>
              <a:gd name="T40" fmla="*/ 1310 w 11184"/>
              <a:gd name="T41" fmla="*/ 6707 h 11325"/>
              <a:gd name="T42" fmla="*/ 655 w 11184"/>
              <a:gd name="T43" fmla="*/ 6087 h 11325"/>
              <a:gd name="T44" fmla="*/ 0 w 11184"/>
              <a:gd name="T45" fmla="*/ 6707 h 11325"/>
              <a:gd name="T46" fmla="*/ 0 w 11184"/>
              <a:gd name="T47" fmla="*/ 8019 h 11325"/>
              <a:gd name="T48" fmla="*/ 655 w 11184"/>
              <a:gd name="T49" fmla="*/ 8639 h 11325"/>
              <a:gd name="T50" fmla="*/ 1310 w 11184"/>
              <a:gd name="T51" fmla="*/ 8019 h 11325"/>
              <a:gd name="T52" fmla="*/ 656 w 11184"/>
              <a:gd name="T53" fmla="*/ 5069 h 11325"/>
              <a:gd name="T54" fmla="*/ 656 w 11184"/>
              <a:gd name="T55" fmla="*/ 5397 h 11325"/>
              <a:gd name="T56" fmla="*/ 1966 w 11184"/>
              <a:gd name="T57" fmla="*/ 6707 h 11325"/>
              <a:gd name="T58" fmla="*/ 1966 w 11184"/>
              <a:gd name="T59" fmla="*/ 8019 h 11325"/>
              <a:gd name="T60" fmla="*/ 656 w 11184"/>
              <a:gd name="T61" fmla="*/ 9325 h 11325"/>
              <a:gd name="T62" fmla="*/ 656 w 11184"/>
              <a:gd name="T63" fmla="*/ 9653 h 11325"/>
              <a:gd name="T64" fmla="*/ 992 w 11184"/>
              <a:gd name="T65" fmla="*/ 9985 h 11325"/>
              <a:gd name="T66" fmla="*/ 5272 w 11184"/>
              <a:gd name="T67" fmla="*/ 11317 h 11325"/>
              <a:gd name="T68" fmla="*/ 5272 w 11184"/>
              <a:gd name="T69" fmla="*/ 5803 h 11325"/>
              <a:gd name="T70" fmla="*/ 992 w 11184"/>
              <a:gd name="T71" fmla="*/ 4743 h 11325"/>
              <a:gd name="T72" fmla="*/ 656 w 11184"/>
              <a:gd name="T73" fmla="*/ 5069 h 11325"/>
              <a:gd name="T74" fmla="*/ 9218 w 11184"/>
              <a:gd name="T75" fmla="*/ 8019 h 11325"/>
              <a:gd name="T76" fmla="*/ 9218 w 11184"/>
              <a:gd name="T77" fmla="*/ 6707 h 11325"/>
              <a:gd name="T78" fmla="*/ 10528 w 11184"/>
              <a:gd name="T79" fmla="*/ 5397 h 11325"/>
              <a:gd name="T80" fmla="*/ 10528 w 11184"/>
              <a:gd name="T81" fmla="*/ 5069 h 11325"/>
              <a:gd name="T82" fmla="*/ 10192 w 11184"/>
              <a:gd name="T83" fmla="*/ 4743 h 11325"/>
              <a:gd name="T84" fmla="*/ 5912 w 11184"/>
              <a:gd name="T85" fmla="*/ 5803 h 11325"/>
              <a:gd name="T86" fmla="*/ 5912 w 11184"/>
              <a:gd name="T87" fmla="*/ 11325 h 11325"/>
              <a:gd name="T88" fmla="*/ 10192 w 11184"/>
              <a:gd name="T89" fmla="*/ 9993 h 11325"/>
              <a:gd name="T90" fmla="*/ 10520 w 11184"/>
              <a:gd name="T91" fmla="*/ 9665 h 11325"/>
              <a:gd name="T92" fmla="*/ 10520 w 11184"/>
              <a:gd name="T93" fmla="*/ 9325 h 11325"/>
              <a:gd name="T94" fmla="*/ 9218 w 11184"/>
              <a:gd name="T95" fmla="*/ 8019 h 1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84" h="11325">
                <a:moveTo>
                  <a:pt x="7558" y="2125"/>
                </a:moveTo>
                <a:cubicBezTo>
                  <a:pt x="7560" y="1329"/>
                  <a:pt x="7082" y="611"/>
                  <a:pt x="6347" y="306"/>
                </a:cubicBezTo>
                <a:cubicBezTo>
                  <a:pt x="5613" y="0"/>
                  <a:pt x="4766" y="168"/>
                  <a:pt x="4203" y="729"/>
                </a:cubicBezTo>
                <a:cubicBezTo>
                  <a:pt x="3640" y="1291"/>
                  <a:pt x="3471" y="2137"/>
                  <a:pt x="3775" y="2872"/>
                </a:cubicBezTo>
                <a:cubicBezTo>
                  <a:pt x="4079" y="3608"/>
                  <a:pt x="4796" y="4087"/>
                  <a:pt x="5592" y="4087"/>
                </a:cubicBezTo>
                <a:cubicBezTo>
                  <a:pt x="6671" y="4075"/>
                  <a:pt x="7544" y="3204"/>
                  <a:pt x="7558" y="2125"/>
                </a:cubicBezTo>
                <a:close/>
                <a:moveTo>
                  <a:pt x="6248" y="4087"/>
                </a:moveTo>
                <a:lnTo>
                  <a:pt x="4936" y="4087"/>
                </a:lnTo>
                <a:cubicBezTo>
                  <a:pt x="4479" y="4091"/>
                  <a:pt x="4029" y="4201"/>
                  <a:pt x="3622" y="4409"/>
                </a:cubicBezTo>
                <a:cubicBezTo>
                  <a:pt x="4311" y="4594"/>
                  <a:pt x="4973" y="4869"/>
                  <a:pt x="5592" y="5225"/>
                </a:cubicBezTo>
                <a:cubicBezTo>
                  <a:pt x="6211" y="4869"/>
                  <a:pt x="6873" y="4594"/>
                  <a:pt x="7562" y="4409"/>
                </a:cubicBezTo>
                <a:cubicBezTo>
                  <a:pt x="7155" y="4201"/>
                  <a:pt x="6705" y="4091"/>
                  <a:pt x="6248" y="4087"/>
                </a:cubicBezTo>
                <a:close/>
                <a:moveTo>
                  <a:pt x="10528" y="6053"/>
                </a:moveTo>
                <a:cubicBezTo>
                  <a:pt x="10167" y="6053"/>
                  <a:pt x="9874" y="6346"/>
                  <a:pt x="9874" y="6707"/>
                </a:cubicBezTo>
                <a:lnTo>
                  <a:pt x="9874" y="8019"/>
                </a:lnTo>
                <a:cubicBezTo>
                  <a:pt x="9893" y="8367"/>
                  <a:pt x="10181" y="8639"/>
                  <a:pt x="10529" y="8639"/>
                </a:cubicBezTo>
                <a:cubicBezTo>
                  <a:pt x="10877" y="8639"/>
                  <a:pt x="11165" y="8367"/>
                  <a:pt x="11184" y="8019"/>
                </a:cubicBezTo>
                <a:lnTo>
                  <a:pt x="11184" y="6707"/>
                </a:lnTo>
                <a:cubicBezTo>
                  <a:pt x="11183" y="6345"/>
                  <a:pt x="10890" y="6053"/>
                  <a:pt x="10528" y="6053"/>
                </a:cubicBezTo>
                <a:close/>
                <a:moveTo>
                  <a:pt x="1310" y="8019"/>
                </a:moveTo>
                <a:lnTo>
                  <a:pt x="1310" y="6707"/>
                </a:lnTo>
                <a:cubicBezTo>
                  <a:pt x="1291" y="6359"/>
                  <a:pt x="1003" y="6087"/>
                  <a:pt x="655" y="6087"/>
                </a:cubicBezTo>
                <a:cubicBezTo>
                  <a:pt x="307" y="6087"/>
                  <a:pt x="19" y="6359"/>
                  <a:pt x="0" y="6707"/>
                </a:cubicBezTo>
                <a:lnTo>
                  <a:pt x="0" y="8019"/>
                </a:lnTo>
                <a:cubicBezTo>
                  <a:pt x="19" y="8367"/>
                  <a:pt x="307" y="8639"/>
                  <a:pt x="655" y="8639"/>
                </a:cubicBezTo>
                <a:cubicBezTo>
                  <a:pt x="1003" y="8639"/>
                  <a:pt x="1291" y="8367"/>
                  <a:pt x="1310" y="8019"/>
                </a:cubicBezTo>
                <a:close/>
                <a:moveTo>
                  <a:pt x="656" y="5069"/>
                </a:moveTo>
                <a:lnTo>
                  <a:pt x="656" y="5397"/>
                </a:lnTo>
                <a:cubicBezTo>
                  <a:pt x="1379" y="5398"/>
                  <a:pt x="1965" y="5984"/>
                  <a:pt x="1966" y="6707"/>
                </a:cubicBezTo>
                <a:lnTo>
                  <a:pt x="1966" y="8019"/>
                </a:lnTo>
                <a:cubicBezTo>
                  <a:pt x="1963" y="8740"/>
                  <a:pt x="1377" y="9324"/>
                  <a:pt x="656" y="9325"/>
                </a:cubicBezTo>
                <a:lnTo>
                  <a:pt x="656" y="9653"/>
                </a:lnTo>
                <a:cubicBezTo>
                  <a:pt x="654" y="9839"/>
                  <a:pt x="806" y="9990"/>
                  <a:pt x="992" y="9985"/>
                </a:cubicBezTo>
                <a:cubicBezTo>
                  <a:pt x="2670" y="9985"/>
                  <a:pt x="4014" y="10515"/>
                  <a:pt x="5272" y="11317"/>
                </a:cubicBezTo>
                <a:lnTo>
                  <a:pt x="5272" y="5803"/>
                </a:lnTo>
                <a:cubicBezTo>
                  <a:pt x="3992" y="5079"/>
                  <a:pt x="2642" y="4743"/>
                  <a:pt x="992" y="4743"/>
                </a:cubicBezTo>
                <a:cubicBezTo>
                  <a:pt x="808" y="4737"/>
                  <a:pt x="656" y="4885"/>
                  <a:pt x="656" y="5069"/>
                </a:cubicBezTo>
                <a:close/>
                <a:moveTo>
                  <a:pt x="9218" y="8019"/>
                </a:moveTo>
                <a:lnTo>
                  <a:pt x="9218" y="6707"/>
                </a:lnTo>
                <a:cubicBezTo>
                  <a:pt x="9219" y="5984"/>
                  <a:pt x="9805" y="5398"/>
                  <a:pt x="10528" y="5397"/>
                </a:cubicBezTo>
                <a:lnTo>
                  <a:pt x="10528" y="5069"/>
                </a:lnTo>
                <a:cubicBezTo>
                  <a:pt x="10528" y="4885"/>
                  <a:pt x="10376" y="4737"/>
                  <a:pt x="10192" y="4743"/>
                </a:cubicBezTo>
                <a:cubicBezTo>
                  <a:pt x="8534" y="4743"/>
                  <a:pt x="7176" y="5079"/>
                  <a:pt x="5912" y="5803"/>
                </a:cubicBezTo>
                <a:lnTo>
                  <a:pt x="5912" y="11325"/>
                </a:lnTo>
                <a:cubicBezTo>
                  <a:pt x="7170" y="10525"/>
                  <a:pt x="8512" y="9993"/>
                  <a:pt x="10192" y="9993"/>
                </a:cubicBezTo>
                <a:cubicBezTo>
                  <a:pt x="10373" y="9993"/>
                  <a:pt x="10520" y="9846"/>
                  <a:pt x="10520" y="9665"/>
                </a:cubicBezTo>
                <a:lnTo>
                  <a:pt x="10520" y="9325"/>
                </a:lnTo>
                <a:cubicBezTo>
                  <a:pt x="9802" y="9320"/>
                  <a:pt x="9221" y="8737"/>
                  <a:pt x="9218" y="8019"/>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29" name="任意形状 42"/>
          <p:cNvSpPr/>
          <p:nvPr>
            <p:custDataLst>
              <p:tags r:id="rId8"/>
            </p:custDataLst>
          </p:nvPr>
        </p:nvSpPr>
        <p:spPr>
          <a:xfrm rot="5400000" flipV="1">
            <a:off x="6688325" y="1025969"/>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0" name="任意形状 41"/>
          <p:cNvSpPr/>
          <p:nvPr>
            <p:custDataLst>
              <p:tags r:id="rId9"/>
            </p:custDataLst>
          </p:nvPr>
        </p:nvSpPr>
        <p:spPr>
          <a:xfrm rot="5400000" flipV="1">
            <a:off x="6688325" y="2546181"/>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1" name="任意形状 40"/>
          <p:cNvSpPr/>
          <p:nvPr>
            <p:custDataLst>
              <p:tags r:id="rId10"/>
            </p:custDataLst>
          </p:nvPr>
        </p:nvSpPr>
        <p:spPr>
          <a:xfrm rot="5400000" flipV="1">
            <a:off x="6688324" y="4055378"/>
            <a:ext cx="309101" cy="1249462"/>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32" name="文本框 31"/>
          <p:cNvSpPr txBox="1"/>
          <p:nvPr>
            <p:custDataLst>
              <p:tags r:id="rId11"/>
            </p:custDataLst>
          </p:nvPr>
        </p:nvSpPr>
        <p:spPr>
          <a:xfrm>
            <a:off x="6333761" y="4480202"/>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2024.08</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38" name="文本框 37"/>
          <p:cNvSpPr txBox="1"/>
          <p:nvPr>
            <p:custDataLst>
              <p:tags r:id="rId12"/>
            </p:custDataLst>
          </p:nvPr>
        </p:nvSpPr>
        <p:spPr>
          <a:xfrm>
            <a:off x="6218149" y="4849533"/>
            <a:ext cx="386565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根据导师组建议，完成论文定稿。</a:t>
            </a:r>
            <a:endParaRPr kumimoji="1" lang="en-US" altLang="zh-CN" b="1" dirty="0">
              <a:latin typeface="宋体" panose="02010600030101010101" pitchFamily="2" charset="-122"/>
              <a:ea typeface="宋体" panose="02010600030101010101" pitchFamily="2" charset="-122"/>
            </a:endParaRPr>
          </a:p>
        </p:txBody>
      </p:sp>
      <p:sp>
        <p:nvSpPr>
          <p:cNvPr id="44" name="文本框 43"/>
          <p:cNvSpPr txBox="1"/>
          <p:nvPr>
            <p:custDataLst>
              <p:tags r:id="rId13"/>
            </p:custDataLst>
          </p:nvPr>
        </p:nvSpPr>
        <p:spPr>
          <a:xfrm>
            <a:off x="6333761" y="2973118"/>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2025.3</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1" name="文本框 50"/>
          <p:cNvSpPr txBox="1"/>
          <p:nvPr>
            <p:custDataLst>
              <p:tags r:id="rId14"/>
            </p:custDataLst>
          </p:nvPr>
        </p:nvSpPr>
        <p:spPr>
          <a:xfrm>
            <a:off x="6218149" y="3342450"/>
            <a:ext cx="4573831" cy="81026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sym typeface="+mn-ea"/>
              </a:rPr>
              <a:t>撰写毕业论文，完成初稿</a:t>
            </a:r>
            <a:endParaRPr kumimoji="1" lang="zh-CN" altLang="en-US" b="1" dirty="0">
              <a:latin typeface="宋体" panose="02010600030101010101" pitchFamily="2" charset="-122"/>
              <a:ea typeface="宋体" panose="02010600030101010101" pitchFamily="2" charset="-122"/>
            </a:endParaRPr>
          </a:p>
          <a:p>
            <a:pPr algn="just" hangingPunct="0">
              <a:lnSpc>
                <a:spcPct val="130000"/>
              </a:lnSpc>
            </a:pPr>
            <a:endParaRPr kumimoji="1" lang="en-US" altLang="zh-CN" b="1" dirty="0">
              <a:latin typeface="宋体" panose="02010600030101010101" pitchFamily="2" charset="-122"/>
              <a:ea typeface="宋体" panose="02010600030101010101" pitchFamily="2" charset="-122"/>
            </a:endParaRPr>
          </a:p>
        </p:txBody>
      </p:sp>
      <p:sp>
        <p:nvSpPr>
          <p:cNvPr id="52" name="文本框 51"/>
          <p:cNvSpPr txBox="1"/>
          <p:nvPr>
            <p:custDataLst>
              <p:tags r:id="rId15"/>
            </p:custDataLst>
          </p:nvPr>
        </p:nvSpPr>
        <p:spPr>
          <a:xfrm>
            <a:off x="6333761" y="1466034"/>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2025.06</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3" name="文本框 52"/>
          <p:cNvSpPr txBox="1"/>
          <p:nvPr>
            <p:custDataLst>
              <p:tags r:id="rId16"/>
            </p:custDataLst>
          </p:nvPr>
        </p:nvSpPr>
        <p:spPr>
          <a:xfrm>
            <a:off x="6218149" y="1835366"/>
            <a:ext cx="4573831"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完成最终</a:t>
            </a:r>
            <a:r>
              <a:rPr kumimoji="1" lang="zh-CN" altLang="en-US" b="1" dirty="0">
                <a:latin typeface="宋体" panose="02010600030101010101" pitchFamily="2" charset="-122"/>
                <a:ea typeface="宋体" panose="02010600030101010101" pitchFamily="2" charset="-122"/>
              </a:rPr>
              <a:t>论文</a:t>
            </a:r>
            <a:endParaRPr kumimoji="1" lang="zh-CN" altLang="en-US" b="1" dirty="0">
              <a:latin typeface="宋体" panose="02010600030101010101" pitchFamily="2" charset="-122"/>
              <a:ea typeface="宋体" panose="02010600030101010101" pitchFamily="2" charset="-122"/>
            </a:endParaRPr>
          </a:p>
        </p:txBody>
      </p:sp>
      <p:sp>
        <p:nvSpPr>
          <p:cNvPr id="54" name="任意形状 44"/>
          <p:cNvSpPr/>
          <p:nvPr>
            <p:custDataLst>
              <p:tags r:id="rId17"/>
            </p:custDataLst>
          </p:nvPr>
        </p:nvSpPr>
        <p:spPr>
          <a:xfrm rot="5400000">
            <a:off x="4826820" y="1837276"/>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5" name="文本框 54"/>
          <p:cNvSpPr txBox="1"/>
          <p:nvPr>
            <p:custDataLst>
              <p:tags r:id="rId18"/>
            </p:custDataLst>
          </p:nvPr>
        </p:nvSpPr>
        <p:spPr>
          <a:xfrm>
            <a:off x="4488253" y="2275589"/>
            <a:ext cx="881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2025.4</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6" name="任意形状 47"/>
          <p:cNvSpPr/>
          <p:nvPr>
            <p:custDataLst>
              <p:tags r:id="rId19"/>
            </p:custDataLst>
          </p:nvPr>
        </p:nvSpPr>
        <p:spPr>
          <a:xfrm rot="5400000">
            <a:off x="4826820" y="3354912"/>
            <a:ext cx="309103" cy="124947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57" name="文本框 56"/>
          <p:cNvSpPr txBox="1"/>
          <p:nvPr>
            <p:custDataLst>
              <p:tags r:id="rId20"/>
            </p:custDataLst>
          </p:nvPr>
        </p:nvSpPr>
        <p:spPr>
          <a:xfrm>
            <a:off x="4488253" y="3793225"/>
            <a:ext cx="1008380" cy="368300"/>
          </a:xfrm>
          <a:prstGeom prst="rect">
            <a:avLst/>
          </a:prstGeom>
          <a:noFill/>
        </p:spPr>
        <p:txBody>
          <a:bodyPr wrap="none" rtlCol="0">
            <a:spAutoFit/>
          </a:bodyPr>
          <a:lstStyle/>
          <a:p>
            <a:r>
              <a:rPr kumimoji="1" lang="en-US" altLang="zh-CN" dirty="0">
                <a:solidFill>
                  <a:schemeClr val="bg1"/>
                </a:solidFill>
                <a:latin typeface="Arial" panose="020B0604020202020204" pitchFamily="34" charset="0"/>
                <a:cs typeface="Arial" panose="020B0604020202020204" pitchFamily="34" charset="0"/>
              </a:rPr>
              <a:t>2025.10</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8" name="文本框 57"/>
          <p:cNvSpPr txBox="1"/>
          <p:nvPr>
            <p:custDataLst>
              <p:tags r:id="rId21"/>
            </p:custDataLst>
          </p:nvPr>
        </p:nvSpPr>
        <p:spPr>
          <a:xfrm>
            <a:off x="2336165" y="4156075"/>
            <a:ext cx="3255010" cy="450850"/>
          </a:xfrm>
          <a:prstGeom prst="rect">
            <a:avLst/>
          </a:prstGeom>
          <a:noFill/>
        </p:spPr>
        <p:txBody>
          <a:bodyPr wrap="square" rtlCol="0">
            <a:spAutoFit/>
          </a:bodyPr>
          <a:lstStyle/>
          <a:p>
            <a:pPr algn="just" hangingPunct="0">
              <a:lnSpc>
                <a:spcPct val="130000"/>
              </a:lnSpc>
            </a:pPr>
            <a:r>
              <a:rPr kumimoji="1" lang="zh-CN" altLang="en-US" b="1" dirty="0">
                <a:latin typeface="宋体" panose="02010600030101010101" pitchFamily="2" charset="-122"/>
                <a:ea typeface="宋体" panose="02010600030101010101" pitchFamily="2" charset="-122"/>
              </a:rPr>
              <a:t>解决文章中列出的方案</a:t>
            </a:r>
            <a:r>
              <a:rPr kumimoji="1" lang="zh-CN" altLang="en-US" b="1" dirty="0">
                <a:latin typeface="宋体" panose="02010600030101010101" pitchFamily="2" charset="-122"/>
                <a:ea typeface="宋体" panose="02010600030101010101" pitchFamily="2" charset="-122"/>
              </a:rPr>
              <a:t>问题</a:t>
            </a:r>
            <a:endParaRPr kumimoji="1" lang="zh-CN" altLang="en-US" b="1" dirty="0">
              <a:latin typeface="宋体" panose="02010600030101010101" pitchFamily="2" charset="-122"/>
              <a:ea typeface="宋体" panose="02010600030101010101" pitchFamily="2" charset="-122"/>
            </a:endParaRPr>
          </a:p>
        </p:txBody>
      </p:sp>
      <p:sp>
        <p:nvSpPr>
          <p:cNvPr id="59" name="文本框 58"/>
          <p:cNvSpPr txBox="1"/>
          <p:nvPr>
            <p:custDataLst>
              <p:tags r:id="rId22"/>
            </p:custDataLst>
          </p:nvPr>
        </p:nvSpPr>
        <p:spPr>
          <a:xfrm>
            <a:off x="2658110" y="2644140"/>
            <a:ext cx="2987675" cy="372745"/>
          </a:xfrm>
          <a:prstGeom prst="rect">
            <a:avLst/>
          </a:prstGeom>
          <a:noFill/>
        </p:spPr>
        <p:txBody>
          <a:bodyPr wrap="square" rtlCol="0">
            <a:noAutofit/>
          </a:bodyPr>
          <a:p>
            <a:pPr algn="just" hangingPunct="0">
              <a:lnSpc>
                <a:spcPct val="130000"/>
              </a:lnSpc>
            </a:pPr>
            <a:r>
              <a:rPr kumimoji="1" lang="zh-CN" altLang="en-US" b="1" dirty="0">
                <a:latin typeface="宋体" panose="02010600030101010101" pitchFamily="2" charset="-122"/>
                <a:ea typeface="宋体" panose="02010600030101010101" pitchFamily="2" charset="-122"/>
              </a:rPr>
              <a:t>根据文献完成相关算法测试，以及项目</a:t>
            </a:r>
            <a:r>
              <a:rPr kumimoji="1" lang="zh-CN" altLang="en-US" b="1" dirty="0">
                <a:latin typeface="宋体" panose="02010600030101010101" pitchFamily="2" charset="-122"/>
                <a:ea typeface="宋体" panose="02010600030101010101" pitchFamily="2" charset="-122"/>
              </a:rPr>
              <a:t>测试</a:t>
            </a:r>
            <a:endParaRPr kumimoji="1"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181815" y="4811916"/>
            <a:ext cx="18719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汇报人：</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孙恒康</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文本框 4"/>
          <p:cNvSpPr txBox="1"/>
          <p:nvPr/>
        </p:nvSpPr>
        <p:spPr>
          <a:xfrm>
            <a:off x="6144710" y="4811915"/>
            <a:ext cx="2113280" cy="337185"/>
          </a:xfrm>
          <a:prstGeom prst="rect">
            <a:avLst/>
          </a:prstGeom>
          <a:noFill/>
        </p:spPr>
        <p:txBody>
          <a:bodyPr wrap="none" rtlCol="0">
            <a:spAutoFit/>
          </a:bodyPr>
          <a:lstStyle/>
          <a:p>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指导教师：</a:t>
            </a:r>
            <a:r>
              <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李凤华</a:t>
            </a:r>
            <a:endParaRPr kumimoji="1" lang="zh-CN" altLang="en-US" sz="1600"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descr="文本&#10;&#10;描述已自动生成"/>
          <p:cNvPicPr>
            <a:picLocks noChangeAspect="1"/>
          </p:cNvPicPr>
          <p:nvPr/>
        </p:nvPicPr>
        <p:blipFill>
          <a:blip r:embed="rId2" cstate="screen"/>
          <a:stretch>
            <a:fillRect/>
          </a:stretch>
        </p:blipFill>
        <p:spPr>
          <a:xfrm>
            <a:off x="369433" y="373467"/>
            <a:ext cx="3362942" cy="646331"/>
          </a:xfrm>
          <a:prstGeom prst="rect">
            <a:avLst/>
          </a:prstGeom>
        </p:spPr>
      </p:pic>
      <p:sp>
        <p:nvSpPr>
          <p:cNvPr id="9" name="矩形 8"/>
          <p:cNvSpPr/>
          <p:nvPr/>
        </p:nvSpPr>
        <p:spPr>
          <a:xfrm>
            <a:off x="1724268" y="2415880"/>
            <a:ext cx="8840882" cy="1200329"/>
          </a:xfrm>
          <a:prstGeom prst="rect">
            <a:avLst/>
          </a:prstGeom>
          <a:noFill/>
        </p:spPr>
        <p:txBody>
          <a:bodyPr wrap="none" lIns="91440" tIns="45720" rIns="91440" bIns="45720">
            <a:spAutoFit/>
          </a:bodyPr>
          <a:lstStyle/>
          <a:p>
            <a:pPr algn="just"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感谢各位老师的指导</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pic>
        <p:nvPicPr>
          <p:cNvPr id="10" name="图片 9" descr="卡通人物&#10;&#10;中度可信度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49000"/>
                    </a14:imgEffect>
                    <a14:imgEffect>
                      <a14:colorTemperature colorTemp="9787"/>
                    </a14:imgEffect>
                    <a14:imgEffect>
                      <a14:saturation sat="348000"/>
                    </a14:imgEffect>
                  </a14:imgLayer>
                </a14:imgProps>
              </a:ext>
            </a:extLst>
          </a:blip>
          <a:stretch>
            <a:fillRect/>
          </a:stretch>
        </p:blipFill>
        <p:spPr>
          <a:xfrm>
            <a:off x="4729451" y="3735652"/>
            <a:ext cx="2685247" cy="339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949131" y="1702765"/>
            <a:ext cx="2666114" cy="1200329"/>
          </a:xfrm>
          <a:prstGeom prst="rect">
            <a:avLst/>
          </a:prstGeom>
          <a:noFill/>
        </p:spPr>
        <p:txBody>
          <a:bodyPr wrap="none" lIns="91440" tIns="45720" rIns="91440" bIns="45720">
            <a:spAutoFit/>
          </a:bodyPr>
          <a:lstStyle/>
          <a:p>
            <a:pPr algn="ctr" hangingPunct="0"/>
            <a:r>
              <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rPr>
              <a:t>目  录</a:t>
            </a:r>
            <a:endParaRPr kumimoji="1" lang="zh-CN" altLang="en-US" sz="7200" b="1" spc="3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Source Han Serif SC Heavy" panose="02020400000000000000" pitchFamily="18" charset="-128"/>
              <a:ea typeface="Source Han Serif SC Heavy" panose="02020400000000000000" pitchFamily="18" charset="-128"/>
              <a:cs typeface="Arial" panose="020B0604020202020204" pitchFamily="34" charset="0"/>
            </a:endParaRPr>
          </a:p>
        </p:txBody>
      </p:sp>
      <p:sp>
        <p:nvSpPr>
          <p:cNvPr id="6" name="矩形 5"/>
          <p:cNvSpPr/>
          <p:nvPr/>
        </p:nvSpPr>
        <p:spPr>
          <a:xfrm>
            <a:off x="851138" y="3954907"/>
            <a:ext cx="2775119" cy="523220"/>
          </a:xfrm>
          <a:prstGeom prst="rect">
            <a:avLst/>
          </a:prstGeom>
          <a:noFill/>
        </p:spPr>
        <p:txBody>
          <a:bodyPr wrap="none" lIns="91440" tIns="45720" rIns="91440" bIns="45720">
            <a:spAutoFit/>
          </a:bodyPr>
          <a:lstStyle/>
          <a:p>
            <a:pPr algn="ctr" hangingPunct="0"/>
            <a:r>
              <a:rPr kumimoji="1" lang="en-US" altLang="zh-CN"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AppleGothic" pitchFamily="2" charset="-127"/>
                <a:cs typeface="Times New Roman" panose="02020603050405020304" pitchFamily="18" charset="0"/>
              </a:rPr>
              <a:t>CONTENTS</a:t>
            </a:r>
            <a:endParaRPr kumimoji="1" lang="zh-CN" altLang="en-US" sz="2800" b="1" spc="600" dirty="0">
              <a:gradFill>
                <a:gsLst>
                  <a:gs pos="0">
                    <a:schemeClr val="accent4">
                      <a:lumMod val="63000"/>
                      <a:lumOff val="37000"/>
                    </a:schemeClr>
                  </a:gs>
                  <a:gs pos="99000">
                    <a:schemeClr val="accent4">
                      <a:lumMod val="40000"/>
                      <a:lumOff val="60000"/>
                    </a:schemeClr>
                  </a:gs>
                </a:gsLst>
                <a:lin ang="5400000" scaled="1"/>
              </a:gradFill>
              <a:effectLst>
                <a:outerShdw blurRad="38100" dist="38100" dir="2700000" algn="tl">
                  <a:srgbClr val="000000">
                    <a:alpha val="43137"/>
                  </a:srgbClr>
                </a:outerShdw>
              </a:effectLst>
              <a:latin typeface="Times New Roman" panose="02020603050405020304" pitchFamily="18" charset="0"/>
              <a:ea typeface="MF ShangYa (Noncommercial) Regular" pitchFamily="2" charset="-122"/>
              <a:cs typeface="Times New Roman" panose="02020603050405020304" pitchFamily="18" charset="0"/>
            </a:endParaRPr>
          </a:p>
        </p:txBody>
      </p:sp>
      <p:sp>
        <p:nvSpPr>
          <p:cNvPr id="9" name="椭圆 8"/>
          <p:cNvSpPr/>
          <p:nvPr>
            <p:custDataLst>
              <p:tags r:id="rId2"/>
            </p:custDataLst>
          </p:nvPr>
        </p:nvSpPr>
        <p:spPr>
          <a:xfrm>
            <a:off x="6695388" y="209449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0" name="文本框 9"/>
          <p:cNvSpPr txBox="1"/>
          <p:nvPr>
            <p:custDataLst>
              <p:tags r:id="rId3"/>
            </p:custDataLst>
          </p:nvPr>
        </p:nvSpPr>
        <p:spPr>
          <a:xfrm>
            <a:off x="7533005" y="2165350"/>
            <a:ext cx="288417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论文背景及目标</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6760637" y="2171989"/>
            <a:ext cx="585417"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01</a:t>
            </a:r>
            <a:endParaRPr kumimoji="1" lang="zh-CN" altLang="en-US" sz="2800" b="1" dirty="0">
              <a:solidFill>
                <a:srgbClr val="C00000"/>
              </a:solidFill>
              <a:latin typeface="Arial" panose="020B0604020202020204" pitchFamily="34" charset="0"/>
              <a:cs typeface="Arial" panose="020B0604020202020204" pitchFamily="34" charset="0"/>
            </a:endParaRPr>
          </a:p>
        </p:txBody>
      </p:sp>
      <p:sp>
        <p:nvSpPr>
          <p:cNvPr id="21" name="椭圆 20"/>
          <p:cNvSpPr/>
          <p:nvPr>
            <p:custDataLst>
              <p:tags r:id="rId5"/>
            </p:custDataLst>
          </p:nvPr>
        </p:nvSpPr>
        <p:spPr>
          <a:xfrm>
            <a:off x="6695388" y="4164147"/>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2" name="文本框 21"/>
          <p:cNvSpPr txBox="1"/>
          <p:nvPr>
            <p:custDataLst>
              <p:tags r:id="rId6"/>
            </p:custDataLst>
          </p:nvPr>
        </p:nvSpPr>
        <p:spPr>
          <a:xfrm>
            <a:off x="7532999" y="4303212"/>
            <a:ext cx="2583180" cy="460375"/>
          </a:xfrm>
          <a:prstGeom prst="rect">
            <a:avLst/>
          </a:prstGeom>
          <a:noFill/>
        </p:spPr>
        <p:txBody>
          <a:bodyPr wrap="square" rtlCol="0">
            <a:spAutoFit/>
          </a:bodyPr>
          <a:lstStyle/>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下一步工作计划</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7"/>
            </p:custDataLst>
          </p:nvPr>
        </p:nvSpPr>
        <p:spPr>
          <a:xfrm>
            <a:off x="6751210" y="4241641"/>
            <a:ext cx="577850" cy="521970"/>
          </a:xfrm>
          <a:prstGeom prst="rect">
            <a:avLst/>
          </a:prstGeom>
          <a:noFill/>
        </p:spPr>
        <p:txBody>
          <a:bodyPr wrap="square" rtlCol="0">
            <a:spAutoFit/>
          </a:bodyPr>
          <a:lstStyle/>
          <a:p>
            <a:r>
              <a:rPr kumimoji="1" lang="en-US" altLang="zh-CN" sz="2800" b="1" dirty="0">
                <a:solidFill>
                  <a:srgbClr val="C00000"/>
                </a:solidFill>
                <a:latin typeface="Arial" panose="020B0604020202020204" pitchFamily="34" charset="0"/>
                <a:cs typeface="Arial" panose="020B0604020202020204" pitchFamily="34" charset="0"/>
              </a:rPr>
              <a:t>03</a:t>
            </a:r>
            <a:endParaRPr kumimoji="1" lang="zh-CN" altLang="en-US" sz="2800" b="1" dirty="0">
              <a:solidFill>
                <a:srgbClr val="C00000"/>
              </a:solidFill>
              <a:latin typeface="Arial" panose="020B0604020202020204" pitchFamily="34" charset="0"/>
              <a:cs typeface="Arial" panose="020B0604020202020204" pitchFamily="34" charset="0"/>
            </a:endParaRPr>
          </a:p>
        </p:txBody>
      </p:sp>
      <p:pic>
        <p:nvPicPr>
          <p:cNvPr id="29" name="图片 28" descr="卡通人物&#10;&#10;中度可信度描述已自动生成"/>
          <p:cNvPicPr>
            <a:picLocks noChangeAspect="1"/>
          </p:cNvPicPr>
          <p:nvPr/>
        </p:nvPicPr>
        <p:blipFill>
          <a:blip r:embed="rId8">
            <a:extLst>
              <a:ext uri="{BEBA8EAE-BF5A-486C-A8C5-ECC9F3942E4B}">
                <a14:imgProps xmlns:a14="http://schemas.microsoft.com/office/drawing/2010/main">
                  <a14:imgLayer r:embed="rId9">
                    <a14:imgEffect>
                      <a14:brightnessContrast bright="49000"/>
                    </a14:imgEffect>
                    <a14:imgEffect>
                      <a14:colorTemperature colorTemp="9787"/>
                    </a14:imgEffect>
                    <a14:imgEffect>
                      <a14:saturation sat="348000"/>
                    </a14:imgEffect>
                  </a14:imgLayer>
                </a14:imgProps>
              </a:ext>
            </a:extLst>
          </a:blip>
          <a:stretch>
            <a:fillRect/>
          </a:stretch>
        </p:blipFill>
        <p:spPr>
          <a:xfrm>
            <a:off x="851138" y="3266311"/>
            <a:ext cx="2685247" cy="339636"/>
          </a:xfrm>
          <a:prstGeom prst="rect">
            <a:avLst/>
          </a:prstGeom>
        </p:spPr>
      </p:pic>
      <p:sp>
        <p:nvSpPr>
          <p:cNvPr id="2" name="椭圆 1"/>
          <p:cNvSpPr/>
          <p:nvPr>
            <p:custDataLst>
              <p:tags r:id="rId10"/>
            </p:custDataLst>
          </p:nvPr>
        </p:nvSpPr>
        <p:spPr>
          <a:xfrm>
            <a:off x="6696023" y="3074935"/>
            <a:ext cx="678208" cy="678208"/>
          </a:xfrm>
          <a:prstGeom prst="ellipse">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a:p>
        </p:txBody>
      </p:sp>
      <p:sp>
        <p:nvSpPr>
          <p:cNvPr id="4" name="文本框 3"/>
          <p:cNvSpPr txBox="1"/>
          <p:nvPr>
            <p:custDataLst>
              <p:tags r:id="rId11"/>
            </p:custDataLst>
          </p:nvPr>
        </p:nvSpPr>
        <p:spPr>
          <a:xfrm>
            <a:off x="7533634" y="3146055"/>
            <a:ext cx="2240280" cy="460375"/>
          </a:xfrm>
          <a:prstGeom prst="rect">
            <a:avLst/>
          </a:prstGeom>
          <a:noFill/>
        </p:spPr>
        <p:txBody>
          <a:bodyPr wrap="square" rtlCol="0">
            <a:spAutoFit/>
          </a:bodyPr>
          <a:p>
            <a:pPr algn="l"/>
            <a:r>
              <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rPr>
              <a:t>论文工作进展</a:t>
            </a:r>
            <a:endParaRPr kumimoji="1"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12"/>
            </p:custDataLst>
          </p:nvPr>
        </p:nvSpPr>
        <p:spPr>
          <a:xfrm>
            <a:off x="6761272" y="3152429"/>
            <a:ext cx="585417" cy="521970"/>
          </a:xfrm>
          <a:prstGeom prst="rect">
            <a:avLst/>
          </a:prstGeom>
          <a:noFill/>
        </p:spPr>
        <p:txBody>
          <a:bodyPr wrap="square" rtlCol="0">
            <a:spAutoFit/>
          </a:bodyPr>
          <a:p>
            <a:r>
              <a:rPr kumimoji="1" lang="en-US" altLang="zh-CN" sz="2800" b="1" dirty="0">
                <a:solidFill>
                  <a:srgbClr val="C00000"/>
                </a:solidFill>
                <a:latin typeface="Arial" panose="020B0604020202020204" pitchFamily="34" charset="0"/>
                <a:cs typeface="Arial" panose="020B0604020202020204" pitchFamily="34" charset="0"/>
              </a:rPr>
              <a:t>02</a:t>
            </a:r>
            <a:endParaRPr kumimoji="1" lang="zh-CN" altLang="en-US" sz="2800" b="1" dirty="0">
              <a:solidFill>
                <a:srgbClr val="C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60199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01</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205651" y="3960043"/>
            <a:ext cx="4005580" cy="706755"/>
          </a:xfrm>
          <a:prstGeom prst="rect">
            <a:avLst/>
          </a:prstGeom>
          <a:noFill/>
        </p:spPr>
        <p:txBody>
          <a:bodyPr wrap="none" rtlCol="0">
            <a:spAutoFit/>
          </a:bodyPr>
          <a:lstStyle/>
          <a:p>
            <a:pPr algn="l"/>
            <a:r>
              <a:rPr kumimoji="1" lang="zh-CN" altLang="en-US" sz="4000" b="1" spc="300" dirty="0">
                <a:latin typeface="微软雅黑" panose="020B0503020204020204" pitchFamily="34" charset="-122"/>
                <a:ea typeface="微软雅黑" panose="020B0503020204020204" pitchFamily="34" charset="-122"/>
              </a:rPr>
              <a:t>论文背景和目标</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问题背景</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graphicFrame>
        <p:nvGraphicFramePr>
          <p:cNvPr id="13" name="表格 12"/>
          <p:cNvGraphicFramePr>
            <a:graphicFrameLocks noGrp="1"/>
          </p:cNvGraphicFramePr>
          <p:nvPr>
            <p:custDataLst>
              <p:tags r:id="rId2"/>
            </p:custDataLst>
          </p:nvPr>
        </p:nvGraphicFramePr>
        <p:xfrm>
          <a:off x="374015" y="4252595"/>
          <a:ext cx="10515600" cy="1999615"/>
        </p:xfrm>
        <a:graphic>
          <a:graphicData uri="http://schemas.openxmlformats.org/drawingml/2006/table">
            <a:tbl>
              <a:tblPr>
                <a:tableStyleId>{5C22544A-7EE6-4342-B048-85BDC9FD1C3A}</a:tableStyleId>
              </a:tblPr>
              <a:tblGrid>
                <a:gridCol w="10515600"/>
              </a:tblGrid>
              <a:tr h="1999615">
                <a:tc>
                  <a:txBody>
                    <a:bodyPr/>
                    <a:p>
                      <a:pPr indent="304800" algn="just" fontAlgn="auto">
                        <a:lnSpc>
                          <a:spcPct val="150000"/>
                        </a:lnSpc>
                      </a:pPr>
                      <a:r>
                        <a:rPr lang="en-US" sz="2000" kern="100" dirty="0">
                          <a:effectLst/>
                          <a:ea typeface="+mn-lt"/>
                          <a:cs typeface="+mn-lt"/>
                        </a:rPr>
                        <a:t>  </a:t>
                      </a:r>
                      <a:r>
                        <a:rPr sz="2000" kern="100" dirty="0">
                          <a:effectLst/>
                          <a:ea typeface="+mn-lt"/>
                          <a:cs typeface="+mn-lt"/>
                        </a:rPr>
                        <a:t>在单纯对原始存证信息生成认证校验码并向</a:t>
                      </a:r>
                      <a:r>
                        <a:rPr lang="zh-CN" sz="2000" kern="100" dirty="0">
                          <a:effectLst/>
                          <a:ea typeface="+mn-lt"/>
                          <a:cs typeface="+mn-lt"/>
                        </a:rPr>
                        <a:t>中心存证</a:t>
                      </a:r>
                      <a:r>
                        <a:rPr sz="2000" kern="100" dirty="0">
                          <a:effectLst/>
                          <a:ea typeface="+mn-lt"/>
                          <a:cs typeface="+mn-lt"/>
                        </a:rPr>
                        <a:t>发送认证校验码的基础上，还可以为校验码的生成</a:t>
                      </a:r>
                      <a:r>
                        <a:rPr sz="2000" kern="100" dirty="0">
                          <a:solidFill>
                            <a:srgbClr val="FF0000"/>
                          </a:solidFill>
                          <a:effectLst/>
                          <a:ea typeface="+mn-lt"/>
                          <a:cs typeface="+mn-lt"/>
                        </a:rPr>
                        <a:t>引入新的随机性</a:t>
                      </a:r>
                      <a:r>
                        <a:rPr sz="2000" kern="100" dirty="0">
                          <a:effectLst/>
                          <a:ea typeface="+mn-lt"/>
                          <a:cs typeface="+mn-lt"/>
                        </a:rPr>
                        <a:t>，即</a:t>
                      </a:r>
                      <a:r>
                        <a:rPr lang="zh-CN" sz="2000" kern="100" dirty="0">
                          <a:effectLst/>
                          <a:ea typeface="+mn-lt"/>
                          <a:cs typeface="+mn-lt"/>
                        </a:rPr>
                        <a:t>中心</a:t>
                      </a:r>
                      <a:r>
                        <a:rPr sz="2000" kern="100" dirty="0">
                          <a:effectLst/>
                          <a:ea typeface="+mn-lt"/>
                          <a:cs typeface="+mn-lt"/>
                        </a:rPr>
                        <a:t>存证中心根据用户提供的存证信息模态信息还其他数据信息（如文件名，文件大小，标题信息）生成和原始信息相同模态的</a:t>
                      </a:r>
                      <a:r>
                        <a:rPr sz="2000" kern="100" dirty="0">
                          <a:solidFill>
                            <a:srgbClr val="FF0000"/>
                          </a:solidFill>
                          <a:effectLst/>
                          <a:ea typeface="+mn-lt"/>
                          <a:cs typeface="+mn-lt"/>
                        </a:rPr>
                        <a:t>唯一随机内容</a:t>
                      </a:r>
                      <a:r>
                        <a:rPr sz="2000" kern="100" dirty="0">
                          <a:effectLst/>
                          <a:ea typeface="+mn-lt"/>
                          <a:cs typeface="+mn-lt"/>
                        </a:rPr>
                        <a:t>并将随机内容</a:t>
                      </a:r>
                      <a:r>
                        <a:rPr sz="2000" kern="100" dirty="0">
                          <a:solidFill>
                            <a:srgbClr val="FF0000"/>
                          </a:solidFill>
                          <a:effectLst/>
                          <a:ea typeface="+mn-lt"/>
                          <a:cs typeface="+mn-lt"/>
                        </a:rPr>
                        <a:t>随机插入</a:t>
                      </a:r>
                      <a:r>
                        <a:rPr sz="2000" kern="100" dirty="0">
                          <a:effectLst/>
                          <a:ea typeface="+mn-lt"/>
                          <a:cs typeface="+mn-lt"/>
                        </a:rPr>
                        <a:t>原始信息中</a:t>
                      </a:r>
                      <a:r>
                        <a:rPr lang="zh-CN" sz="2000" kern="100" dirty="0">
                          <a:effectLst/>
                          <a:ea typeface="+mn-lt"/>
                          <a:cs typeface="+mn-lt"/>
                        </a:rPr>
                        <a:t>，</a:t>
                      </a:r>
                      <a:r>
                        <a:rPr sz="2000" kern="100" dirty="0">
                          <a:effectLst/>
                          <a:ea typeface="+mn-lt"/>
                          <a:cs typeface="+mn-lt"/>
                        </a:rPr>
                        <a:t>最后生成插入后的认证校验码。</a:t>
                      </a:r>
                      <a:endParaRPr sz="2000" kern="100" dirty="0">
                        <a:effectLst/>
                        <a:ea typeface="+mn-lt"/>
                        <a:cs typeface="+mn-lt"/>
                      </a:endParaRPr>
                    </a:p>
                  </a:txBody>
                  <a:tcPr marL="114300" marR="114300" marT="0" marB="0">
                    <a:noFill/>
                  </a:tcPr>
                </a:tc>
              </a:tr>
            </a:tbl>
          </a:graphicData>
        </a:graphic>
      </p:graphicFrame>
      <p:sp>
        <p:nvSpPr>
          <p:cNvPr id="2" name="文本框 1"/>
          <p:cNvSpPr txBox="1"/>
          <p:nvPr/>
        </p:nvSpPr>
        <p:spPr>
          <a:xfrm>
            <a:off x="374015" y="1097915"/>
            <a:ext cx="5197475" cy="1938020"/>
          </a:xfrm>
          <a:prstGeom prst="rect">
            <a:avLst/>
          </a:prstGeom>
          <a:noFill/>
        </p:spPr>
        <p:txBody>
          <a:bodyPr wrap="square" rtlCol="0" anchor="t">
            <a:spAutoFit/>
          </a:bodyPr>
          <a:p>
            <a:pPr indent="304800" algn="just" fontAlgn="auto">
              <a:lnSpc>
                <a:spcPct val="150000"/>
              </a:lnSpc>
            </a:pPr>
            <a:r>
              <a:rPr lang="en-US" sz="2000" kern="100" dirty="0">
                <a:effectLst/>
                <a:ea typeface="+mn-lt"/>
                <a:cs typeface="+mn-lt"/>
                <a:sym typeface="+mn-ea"/>
              </a:rPr>
              <a:t>  </a:t>
            </a:r>
            <a:r>
              <a:rPr sz="2000" kern="100" dirty="0">
                <a:effectLst/>
                <a:ea typeface="+mn-lt"/>
                <a:cs typeface="+mn-lt"/>
                <a:sym typeface="+mn-ea"/>
              </a:rPr>
              <a:t>将需要存证的数据生成认证校验码，只需要将认证校验码传输给</a:t>
            </a:r>
            <a:r>
              <a:rPr lang="zh-CN" sz="2000" kern="100" dirty="0">
                <a:effectLst/>
                <a:ea typeface="+mn-lt"/>
                <a:cs typeface="+mn-lt"/>
                <a:sym typeface="+mn-ea"/>
              </a:rPr>
              <a:t>中心</a:t>
            </a:r>
            <a:r>
              <a:rPr sz="2000" kern="100" dirty="0">
                <a:effectLst/>
                <a:ea typeface="+mn-lt"/>
                <a:cs typeface="+mn-lt"/>
                <a:sym typeface="+mn-ea"/>
              </a:rPr>
              <a:t>存证系统，这样就能利用避免将信息保存在第三方的面临的数据泄露风险和效率低下的问题。</a:t>
            </a:r>
            <a:endParaRPr lang="zh-CN" altLang="en-US" sz="2000" kern="100" dirty="0">
              <a:effectLst/>
              <a:ea typeface="+mn-lt"/>
              <a:cs typeface="+mn-lt"/>
              <a:sym typeface="+mn-ea"/>
            </a:endParaRPr>
          </a:p>
        </p:txBody>
      </p:sp>
      <p:pic>
        <p:nvPicPr>
          <p:cNvPr id="5" name="图片 4"/>
          <p:cNvPicPr>
            <a:picLocks noChangeAspect="1"/>
          </p:cNvPicPr>
          <p:nvPr/>
        </p:nvPicPr>
        <p:blipFill>
          <a:blip r:embed="rId3"/>
          <a:stretch>
            <a:fillRect/>
          </a:stretch>
        </p:blipFill>
        <p:spPr>
          <a:xfrm>
            <a:off x="5986780" y="975360"/>
            <a:ext cx="4920615" cy="3053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59277" y="240347"/>
            <a:ext cx="1356360" cy="398780"/>
          </a:xfrm>
          <a:prstGeom prst="rect">
            <a:avLst/>
          </a:prstGeom>
          <a:noFill/>
        </p:spPr>
        <p:txBody>
          <a:bodyPr wrap="none" rtlCol="0">
            <a:spAutoFit/>
          </a:bodyPr>
          <a:lstStyle/>
          <a:p>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论文目标</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2" name="文本框 1"/>
          <p:cNvSpPr txBox="1"/>
          <p:nvPr/>
        </p:nvSpPr>
        <p:spPr>
          <a:xfrm>
            <a:off x="796925" y="1880870"/>
            <a:ext cx="9878695" cy="810260"/>
          </a:xfrm>
          <a:prstGeom prst="rect">
            <a:avLst/>
          </a:prstGeom>
          <a:noFill/>
        </p:spPr>
        <p:txBody>
          <a:bodyPr wrap="square" rtlCol="0">
            <a:spAutoFit/>
          </a:bodyPr>
          <a:lstStyle/>
          <a:p>
            <a:pPr algn="just" hangingPunct="0">
              <a:lnSpc>
                <a:spcPct val="130000"/>
              </a:lnSpc>
            </a:pPr>
            <a:r>
              <a:rPr kumimoji="1" lang="en-US" dirty="0"/>
              <a:t>    </a:t>
            </a:r>
            <a:r>
              <a:rPr kumimoji="1" dirty="0"/>
              <a:t>针对3种不同的模态：文本文件，结构化文件，图片文件，根据用户传入的文件模态类型和文件其他相关信息: 文件名称，大小，标题信息等，生成原始文件</a:t>
            </a:r>
            <a:r>
              <a:rPr kumimoji="1" lang="zh-CN" dirty="0"/>
              <a:t>绑定</a:t>
            </a:r>
            <a:r>
              <a:rPr kumimoji="1" dirty="0"/>
              <a:t>的随机内容。</a:t>
            </a:r>
            <a:endParaRPr kumimoji="1" dirty="0"/>
          </a:p>
        </p:txBody>
      </p:sp>
      <p:sp>
        <p:nvSpPr>
          <p:cNvPr id="23" name="任意形状 9"/>
          <p:cNvSpPr/>
          <p:nvPr/>
        </p:nvSpPr>
        <p:spPr>
          <a:xfrm rot="5400000">
            <a:off x="1405898" y="681406"/>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4" name="文本框 23"/>
          <p:cNvSpPr txBox="1"/>
          <p:nvPr/>
        </p:nvSpPr>
        <p:spPr>
          <a:xfrm>
            <a:off x="876877" y="1249325"/>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目标一</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25" name="文本框 24"/>
          <p:cNvSpPr txBox="1"/>
          <p:nvPr/>
        </p:nvSpPr>
        <p:spPr>
          <a:xfrm>
            <a:off x="2422203" y="1249325"/>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a:t>
            </a:r>
            <a:r>
              <a:rPr kumimoji="1" lang="zh-CN" altLang="en-US" sz="2000" b="1" dirty="0">
                <a:solidFill>
                  <a:srgbClr val="C00000"/>
                </a:solidFill>
                <a:latin typeface="黑体" panose="02010609060101010101" pitchFamily="49" charset="-122"/>
                <a:ea typeface="黑体" panose="02010609060101010101" pitchFamily="49" charset="-122"/>
                <a:sym typeface="+mn-ea"/>
              </a:rPr>
              <a:t>内容</a:t>
            </a:r>
            <a:endParaRPr kumimoji="1" lang="zh-CN" altLang="en-US" sz="2000" b="1" dirty="0">
              <a:solidFill>
                <a:srgbClr val="C00000"/>
              </a:solidFill>
              <a:latin typeface="黑体" panose="02010609060101010101" pitchFamily="49" charset="-122"/>
              <a:ea typeface="黑体" panose="02010609060101010101" pitchFamily="49" charset="-122"/>
              <a:sym typeface="+mn-ea"/>
            </a:endParaRPr>
          </a:p>
        </p:txBody>
      </p:sp>
      <p:cxnSp>
        <p:nvCxnSpPr>
          <p:cNvPr id="26" name="直线连接符 8"/>
          <p:cNvCxnSpPr/>
          <p:nvPr/>
        </p:nvCxnSpPr>
        <p:spPr>
          <a:xfrm>
            <a:off x="876877" y="2696894"/>
            <a:ext cx="10403931" cy="0"/>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812165" y="3285490"/>
            <a:ext cx="9863455" cy="1040130"/>
          </a:xfrm>
          <a:prstGeom prst="rect">
            <a:avLst/>
          </a:prstGeom>
          <a:noFill/>
        </p:spPr>
        <p:txBody>
          <a:bodyPr wrap="square" rtlCol="0">
            <a:noAutofit/>
          </a:bodyPr>
          <a:lstStyle/>
          <a:p>
            <a:pPr algn="just" hangingPunct="0">
              <a:lnSpc>
                <a:spcPct val="130000"/>
              </a:lnSpc>
              <a:buClrTx/>
              <a:buSzTx/>
              <a:buFontTx/>
            </a:pPr>
            <a:r>
              <a:rPr kumimoji="1" lang="en-US" altLang="zh-CN" dirty="0"/>
              <a:t>    </a:t>
            </a:r>
            <a:r>
              <a:rPr kumimoji="1" lang="zh-CN" altLang="en-US" dirty="0"/>
              <a:t>基于目标一完成的</a:t>
            </a:r>
            <a:r>
              <a:rPr kumimoji="1" dirty="0">
                <a:sym typeface="+mn-ea"/>
              </a:rPr>
              <a:t>随机内容</a:t>
            </a:r>
            <a:r>
              <a:rPr kumimoji="1" lang="zh-CN" altLang="en-US" dirty="0">
                <a:sym typeface="+mn-ea"/>
              </a:rPr>
              <a:t>，将对应随机内容按照随机的插入规则：包括但是不限于文件头部、尾部、数据任意节点，而且使原文件的语义不会发生明显变化。</a:t>
            </a:r>
            <a:endParaRPr kumimoji="1" lang="zh-CN" altLang="en-US" dirty="0">
              <a:sym typeface="+mn-ea"/>
            </a:endParaRPr>
          </a:p>
        </p:txBody>
      </p:sp>
      <p:sp>
        <p:nvSpPr>
          <p:cNvPr id="4" name="任意形状 15"/>
          <p:cNvSpPr/>
          <p:nvPr/>
        </p:nvSpPr>
        <p:spPr>
          <a:xfrm rot="5400000">
            <a:off x="1405898" y="2291408"/>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29" name="文本框 28"/>
          <p:cNvSpPr txBox="1"/>
          <p:nvPr/>
        </p:nvSpPr>
        <p:spPr>
          <a:xfrm>
            <a:off x="876877" y="2859327"/>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目标二</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0" name="文本框 29"/>
          <p:cNvSpPr txBox="1"/>
          <p:nvPr/>
        </p:nvSpPr>
        <p:spPr>
          <a:xfrm>
            <a:off x="2422203" y="2859327"/>
            <a:ext cx="4926722"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rPr>
              <a:t>随机插入</a:t>
            </a:r>
            <a:r>
              <a:rPr kumimoji="1" lang="zh-CN" altLang="en-US" sz="2000" b="1" dirty="0">
                <a:solidFill>
                  <a:srgbClr val="C00000"/>
                </a:solidFill>
                <a:latin typeface="黑体" panose="02010609060101010101" pitchFamily="49" charset="-122"/>
                <a:ea typeface="黑体" panose="02010609060101010101" pitchFamily="49" charset="-122"/>
              </a:rPr>
              <a:t>规则</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cxnSp>
        <p:nvCxnSpPr>
          <p:cNvPr id="31" name="直线连接符 18"/>
          <p:cNvCxnSpPr/>
          <p:nvPr/>
        </p:nvCxnSpPr>
        <p:spPr>
          <a:xfrm flipV="1">
            <a:off x="876877" y="4350586"/>
            <a:ext cx="10288428" cy="81405"/>
          </a:xfrm>
          <a:prstGeom prst="line">
            <a:avLst/>
          </a:prstGeom>
          <a:ln w="12700">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797560" y="4973955"/>
            <a:ext cx="9844405" cy="810260"/>
          </a:xfrm>
          <a:prstGeom prst="rect">
            <a:avLst/>
          </a:prstGeom>
          <a:noFill/>
        </p:spPr>
        <p:txBody>
          <a:bodyPr wrap="square" rtlCol="0">
            <a:spAutoFit/>
          </a:bodyPr>
          <a:lstStyle/>
          <a:p>
            <a:pPr algn="just" hangingPunct="0">
              <a:lnSpc>
                <a:spcPct val="130000"/>
              </a:lnSpc>
            </a:pPr>
            <a:r>
              <a:rPr kumimoji="1" lang="en-US" altLang="zh-CN" dirty="0"/>
              <a:t>    </a:t>
            </a:r>
            <a:r>
              <a:rPr kumimoji="1" lang="zh-CN" altLang="en-US" dirty="0"/>
              <a:t>包括一个客户端和服务端，基于上述研究</a:t>
            </a:r>
            <a:r>
              <a:rPr kumimoji="1" lang="zh-CN" altLang="en-US" dirty="0"/>
              <a:t>目标1和2提出的算法，设计实现多模态随机内容生成和随机插入系统，验证所提出算法的可行性、可用性和高效性。</a:t>
            </a:r>
            <a:endParaRPr kumimoji="1" lang="zh-CN" altLang="en-US" dirty="0"/>
          </a:p>
        </p:txBody>
      </p:sp>
      <p:sp>
        <p:nvSpPr>
          <p:cNvPr id="33" name="任意形状 20"/>
          <p:cNvSpPr/>
          <p:nvPr/>
        </p:nvSpPr>
        <p:spPr>
          <a:xfrm rot="5400000">
            <a:off x="1405898" y="3901410"/>
            <a:ext cx="400112" cy="1617351"/>
          </a:xfrm>
          <a:custGeom>
            <a:avLst/>
            <a:gdLst>
              <a:gd name="connsiteX0" fmla="*/ 0 w 563004"/>
              <a:gd name="connsiteY0" fmla="*/ 2202886 h 2275801"/>
              <a:gd name="connsiteX1" fmla="*/ 0 w 563004"/>
              <a:gd name="connsiteY1" fmla="*/ 179725 h 2275801"/>
              <a:gd name="connsiteX2" fmla="*/ 72915 w 563004"/>
              <a:gd name="connsiteY2" fmla="*/ 106810 h 2275801"/>
              <a:gd name="connsiteX3" fmla="*/ 182725 w 563004"/>
              <a:gd name="connsiteY3" fmla="*/ 106810 h 2275801"/>
              <a:gd name="connsiteX4" fmla="*/ 281502 w 563004"/>
              <a:gd name="connsiteY4" fmla="*/ 0 h 2275801"/>
              <a:gd name="connsiteX5" fmla="*/ 380279 w 563004"/>
              <a:gd name="connsiteY5" fmla="*/ 106810 h 2275801"/>
              <a:gd name="connsiteX6" fmla="*/ 490089 w 563004"/>
              <a:gd name="connsiteY6" fmla="*/ 106810 h 2275801"/>
              <a:gd name="connsiteX7" fmla="*/ 563004 w 563004"/>
              <a:gd name="connsiteY7" fmla="*/ 179725 h 2275801"/>
              <a:gd name="connsiteX8" fmla="*/ 563004 w 563004"/>
              <a:gd name="connsiteY8" fmla="*/ 2202886 h 2275801"/>
              <a:gd name="connsiteX9" fmla="*/ 490089 w 563004"/>
              <a:gd name="connsiteY9" fmla="*/ 2275801 h 2275801"/>
              <a:gd name="connsiteX10" fmla="*/ 72915 w 563004"/>
              <a:gd name="connsiteY10" fmla="*/ 2275801 h 2275801"/>
              <a:gd name="connsiteX11" fmla="*/ 0 w 563004"/>
              <a:gd name="connsiteY11" fmla="*/ 2202886 h 227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3004" h="2275801">
                <a:moveTo>
                  <a:pt x="0" y="2202886"/>
                </a:moveTo>
                <a:lnTo>
                  <a:pt x="0" y="179725"/>
                </a:lnTo>
                <a:cubicBezTo>
                  <a:pt x="0" y="139455"/>
                  <a:pt x="32645" y="106810"/>
                  <a:pt x="72915" y="106810"/>
                </a:cubicBezTo>
                <a:lnTo>
                  <a:pt x="182725" y="106810"/>
                </a:lnTo>
                <a:lnTo>
                  <a:pt x="281502" y="0"/>
                </a:lnTo>
                <a:lnTo>
                  <a:pt x="380279" y="106810"/>
                </a:lnTo>
                <a:lnTo>
                  <a:pt x="490089" y="106810"/>
                </a:lnTo>
                <a:cubicBezTo>
                  <a:pt x="530359" y="106810"/>
                  <a:pt x="563004" y="139455"/>
                  <a:pt x="563004" y="179725"/>
                </a:cubicBezTo>
                <a:lnTo>
                  <a:pt x="563004" y="2202886"/>
                </a:lnTo>
                <a:cubicBezTo>
                  <a:pt x="563004" y="2243156"/>
                  <a:pt x="530359" y="2275801"/>
                  <a:pt x="490089" y="2275801"/>
                </a:cubicBezTo>
                <a:lnTo>
                  <a:pt x="72915" y="2275801"/>
                </a:lnTo>
                <a:cubicBezTo>
                  <a:pt x="32645" y="2275801"/>
                  <a:pt x="0" y="2243156"/>
                  <a:pt x="0" y="2202886"/>
                </a:cubicBezTo>
                <a:close/>
              </a:path>
            </a:pathLst>
          </a:custGeom>
          <a:gradFill>
            <a:gsLst>
              <a:gs pos="100000">
                <a:srgbClr val="C00000">
                  <a:lumMod val="69182"/>
                </a:srgbClr>
              </a:gs>
              <a:gs pos="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latin typeface="Times New Roman" panose="02020603050405020304" pitchFamily="18" charset="0"/>
              <a:ea typeface="宋体" panose="02010600030101010101" pitchFamily="2" charset="-122"/>
            </a:endParaRPr>
          </a:p>
        </p:txBody>
      </p:sp>
      <p:sp>
        <p:nvSpPr>
          <p:cNvPr id="34" name="文本框 33"/>
          <p:cNvSpPr txBox="1"/>
          <p:nvPr/>
        </p:nvSpPr>
        <p:spPr>
          <a:xfrm>
            <a:off x="876877" y="4469329"/>
            <a:ext cx="1328710" cy="401328"/>
          </a:xfrm>
          <a:prstGeom prst="rect">
            <a:avLst/>
          </a:prstGeom>
          <a:noFill/>
        </p:spPr>
        <p:txBody>
          <a:bodyPr wrap="square" rtlCol="0">
            <a:spAutoFit/>
          </a:bodyPr>
          <a:lstStyle/>
          <a:p>
            <a:pPr algn="ctr" hangingPunct="0">
              <a:lnSpc>
                <a:spcPct val="130000"/>
              </a:lnSpc>
            </a:pPr>
            <a:r>
              <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rPr>
              <a:t>目标三</a:t>
            </a:r>
            <a:endParaRPr kumimoji="1" lang="zh-CN" altLang="en-US"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35" name="文本框 34"/>
          <p:cNvSpPr txBox="1"/>
          <p:nvPr/>
        </p:nvSpPr>
        <p:spPr>
          <a:xfrm>
            <a:off x="2421890" y="4469130"/>
            <a:ext cx="6729730" cy="491490"/>
          </a:xfrm>
          <a:prstGeom prst="rect">
            <a:avLst/>
          </a:prstGeom>
          <a:noFill/>
        </p:spPr>
        <p:txBody>
          <a:bodyPr wrap="square" rtlCol="0">
            <a:spAutoFit/>
          </a:bodyPr>
          <a:lstStyle/>
          <a:p>
            <a:pPr hangingPunct="0">
              <a:lnSpc>
                <a:spcPct val="130000"/>
              </a:lnSpc>
            </a:pPr>
            <a:r>
              <a:rPr kumimoji="1" lang="zh-CN" altLang="en-US" sz="2000" b="1" dirty="0">
                <a:solidFill>
                  <a:srgbClr val="C00000"/>
                </a:solidFill>
                <a:latin typeface="黑体" panose="02010609060101010101" pitchFamily="49" charset="-122"/>
                <a:ea typeface="黑体" panose="02010609060101010101" pitchFamily="49" charset="-122"/>
                <a:sym typeface="+mn-ea"/>
              </a:rPr>
              <a:t>随机内容和随机内容插入规则生成系统（服务端+客户端）</a:t>
            </a:r>
            <a:endParaRPr kumimoji="1" lang="zh-CN" altLang="en-US" sz="2000" b="1" dirty="0">
              <a:solidFill>
                <a:srgbClr val="C00000"/>
              </a:solidFill>
              <a:latin typeface="黑体" panose="02010609060101010101" pitchFamily="49" charset="-122"/>
              <a:ea typeface="黑体" panose="02010609060101010101"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椭圆 4"/>
          <p:cNvSpPr/>
          <p:nvPr/>
        </p:nvSpPr>
        <p:spPr>
          <a:xfrm>
            <a:off x="6109302" y="867138"/>
            <a:ext cx="4966636" cy="4966636"/>
          </a:xfrm>
          <a:prstGeom prst="ellipse">
            <a:avLst/>
          </a:prstGeom>
          <a:gradFill>
            <a:gsLst>
              <a:gs pos="0">
                <a:srgbClr val="C00000">
                  <a:alpha val="1687"/>
                </a:srgbClr>
              </a:gs>
              <a:gs pos="100000">
                <a:srgbClr val="C00000">
                  <a:alpha val="0"/>
                </a:srgbClr>
              </a:gs>
            </a:gsLst>
            <a:lin ang="5400000" scaled="0"/>
          </a:gradFill>
          <a:ln>
            <a:gradFill>
              <a:gsLst>
                <a:gs pos="0">
                  <a:srgbClr val="C00000">
                    <a:alpha val="6914"/>
                  </a:srgbClr>
                </a:gs>
                <a:gs pos="100000">
                  <a:srgbClr val="C00000">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291623" y="1407341"/>
            <a:ext cx="2911374" cy="3154710"/>
          </a:xfrm>
          <a:prstGeom prst="rect">
            <a:avLst/>
          </a:prstGeom>
          <a:noFill/>
        </p:spPr>
        <p:txBody>
          <a:bodyPr wrap="none" rtlCol="0">
            <a:spAutoFit/>
          </a:bodyPr>
          <a:lstStyle/>
          <a:p>
            <a:r>
              <a:rPr kumimoji="1" lang="en-US" altLang="zh-CN"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rPr>
              <a:t>02</a:t>
            </a:r>
            <a:endParaRPr kumimoji="1" lang="zh-CN" altLang="en-US" sz="19900" spc="300" dirty="0">
              <a:gradFill>
                <a:gsLst>
                  <a:gs pos="0">
                    <a:srgbClr val="C00000">
                      <a:alpha val="71809"/>
                    </a:srgbClr>
                  </a:gs>
                  <a:gs pos="80000">
                    <a:srgbClr val="C00000">
                      <a:alpha val="0"/>
                    </a:srgbClr>
                  </a:gs>
                  <a:gs pos="58000">
                    <a:srgbClr val="C00000">
                      <a:alpha val="48847"/>
                    </a:srgbClr>
                  </a:gs>
                </a:gsLst>
                <a:lin ang="5400000" scaled="0"/>
              </a:gradFill>
              <a:latin typeface="Impact" panose="020B0806030902050204" pitchFamily="34" charset="0"/>
              <a:cs typeface="Arial" panose="020B0604020202020204" pitchFamily="34" charset="0"/>
            </a:endParaRPr>
          </a:p>
        </p:txBody>
      </p:sp>
      <p:pic>
        <p:nvPicPr>
          <p:cNvPr id="4" name="图片 3" descr="卡通人物&#10;&#10;中度可信度描述已自动生成"/>
          <p:cNvPicPr>
            <a:picLocks noChangeAspect="1"/>
          </p:cNvPicPr>
          <p:nvPr/>
        </p:nvPicPr>
        <p:blipFill>
          <a:blip r:embed="rId2" cstate="screen"/>
          <a:stretch>
            <a:fillRect/>
          </a:stretch>
        </p:blipFill>
        <p:spPr>
          <a:xfrm>
            <a:off x="1094623" y="2225240"/>
            <a:ext cx="2407520" cy="2407520"/>
          </a:xfrm>
          <a:prstGeom prst="rect">
            <a:avLst/>
          </a:prstGeom>
        </p:spPr>
      </p:pic>
      <p:sp>
        <p:nvSpPr>
          <p:cNvPr id="10" name="文本框 9"/>
          <p:cNvSpPr txBox="1"/>
          <p:nvPr/>
        </p:nvSpPr>
        <p:spPr>
          <a:xfrm>
            <a:off x="7397421" y="3960043"/>
            <a:ext cx="3459480" cy="706755"/>
          </a:xfrm>
          <a:prstGeom prst="rect">
            <a:avLst/>
          </a:prstGeom>
          <a:noFill/>
        </p:spPr>
        <p:txBody>
          <a:bodyPr wrap="none" rtlCol="0">
            <a:spAutoFit/>
          </a:bodyPr>
          <a:lstStyle/>
          <a:p>
            <a:pPr algn="l"/>
            <a:r>
              <a:rPr kumimoji="1" lang="zh-CN" altLang="en-US" sz="4000" b="1" spc="300" dirty="0">
                <a:solidFill>
                  <a:schemeClr val="tx1">
                    <a:lumMod val="75000"/>
                    <a:lumOff val="25000"/>
                  </a:schemeClr>
                </a:solidFill>
                <a:latin typeface="微软雅黑" panose="020B0503020204020204" pitchFamily="34" charset="-122"/>
                <a:ea typeface="微软雅黑" panose="020B0503020204020204" pitchFamily="34" charset="-122"/>
                <a:sym typeface="+mn-ea"/>
              </a:rPr>
              <a:t>论文工作进展</a:t>
            </a:r>
            <a:endParaRPr kumimoji="1" lang="zh-CN" altLang="en-US" sz="4000" b="1" spc="300" dirty="0">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cxnSp>
        <p:nvCxnSpPr>
          <p:cNvPr id="6"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41497" y="240347"/>
            <a:ext cx="223647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文本信息的</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sp>
        <p:nvSpPr>
          <p:cNvPr id="3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a:stretch>
            <a:fillRect/>
          </a:stretch>
        </p:blipFill>
        <p:spPr>
          <a:xfrm>
            <a:off x="5967095" y="356870"/>
            <a:ext cx="257175" cy="6143625"/>
          </a:xfrm>
          <a:prstGeom prst="rect">
            <a:avLst/>
          </a:prstGeom>
        </p:spPr>
      </p:pic>
      <p:grpSp>
        <p:nvGrpSpPr>
          <p:cNvPr id="13" name="组合 12"/>
          <p:cNvGrpSpPr/>
          <p:nvPr/>
        </p:nvGrpSpPr>
        <p:grpSpPr>
          <a:xfrm>
            <a:off x="711835" y="1355090"/>
            <a:ext cx="5029200" cy="4300220"/>
            <a:chOff x="1677866" y="1928123"/>
            <a:chExt cx="1989241" cy="2931875"/>
          </a:xfrm>
        </p:grpSpPr>
        <p:sp>
          <p:nvSpPr>
            <p:cNvPr id="14" name="圆角矩形 43"/>
            <p:cNvSpPr/>
            <p:nvPr>
              <p:custDataLst>
                <p:tags r:id="rId3"/>
              </p:custDataLst>
            </p:nvPr>
          </p:nvSpPr>
          <p:spPr>
            <a:xfrm>
              <a:off x="1737101" y="1998002"/>
              <a:ext cx="1930006" cy="2861996"/>
            </a:xfrm>
            <a:prstGeom prst="roundRect">
              <a:avLst>
                <a:gd name="adj" fmla="val 2245"/>
              </a:avLst>
            </a:prstGeom>
            <a:gradFill>
              <a:gsLst>
                <a:gs pos="100000">
                  <a:srgbClr val="002060">
                    <a:alpha val="12200"/>
                  </a:srgbClr>
                </a:gs>
                <a:gs pos="0">
                  <a:srgbClr val="002060">
                    <a:alpha val="0"/>
                  </a:srgbClr>
                </a:gs>
              </a:gsLst>
              <a:lin ang="5400000" scaled="1"/>
            </a:gradFill>
            <a:ln>
              <a:gradFill>
                <a:gsLst>
                  <a:gs pos="0">
                    <a:srgbClr val="C00000">
                      <a:alpha val="0"/>
                    </a:srgbClr>
                  </a:gs>
                  <a:gs pos="99000">
                    <a:srgbClr val="00206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46"/>
            <p:cNvSpPr/>
            <p:nvPr>
              <p:custDataLst>
                <p:tags r:id="rId4"/>
              </p:custDataLst>
            </p:nvPr>
          </p:nvSpPr>
          <p:spPr>
            <a:xfrm>
              <a:off x="1677866" y="1928123"/>
              <a:ext cx="1930006" cy="2861995"/>
            </a:xfrm>
            <a:prstGeom prst="roundRect">
              <a:avLst>
                <a:gd name="adj" fmla="val 2245"/>
              </a:avLst>
            </a:prstGeom>
            <a:gradFill>
              <a:gsLst>
                <a:gs pos="0">
                  <a:srgbClr val="C00000">
                    <a:alpha val="10754"/>
                  </a:srgbClr>
                </a:gs>
                <a:gs pos="100000">
                  <a:srgbClr val="C00000">
                    <a:alpha val="0"/>
                  </a:srgbClr>
                </a:gs>
              </a:gsLst>
              <a:lin ang="5400000" scaled="1"/>
            </a:gradFill>
            <a:ln>
              <a:gradFill>
                <a:gsLst>
                  <a:gs pos="0">
                    <a:srgbClr val="C00000"/>
                  </a:gs>
                  <a:gs pos="100000">
                    <a:srgbClr val="002060">
                      <a:alpha val="0"/>
                    </a:srgb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6" name="文本框 15"/>
          <p:cNvSpPr txBox="1"/>
          <p:nvPr/>
        </p:nvSpPr>
        <p:spPr>
          <a:xfrm>
            <a:off x="6308725" y="665480"/>
            <a:ext cx="2086610" cy="368300"/>
          </a:xfrm>
          <a:prstGeom prst="rect">
            <a:avLst/>
          </a:prstGeom>
          <a:noFill/>
        </p:spPr>
        <p:txBody>
          <a:bodyPr wrap="square" rtlCol="0" anchor="t">
            <a:spAutoFit/>
          </a:bodyPr>
          <a:p>
            <a:endParaRPr lang="zh-CN" altLang="en-US"/>
          </a:p>
        </p:txBody>
      </p:sp>
      <p:sp>
        <p:nvSpPr>
          <p:cNvPr id="17" name="圆角矩形 2"/>
          <p:cNvSpPr/>
          <p:nvPr>
            <p:custDataLst>
              <p:tags r:id="rId5"/>
            </p:custDataLst>
          </p:nvPr>
        </p:nvSpPr>
        <p:spPr>
          <a:xfrm>
            <a:off x="6308725" y="436245"/>
            <a:ext cx="292163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6"/>
            </p:custDataLst>
          </p:nvPr>
        </p:nvSpPr>
        <p:spPr>
          <a:xfrm>
            <a:off x="6476275" y="442455"/>
            <a:ext cx="1871980" cy="337185"/>
          </a:xfrm>
          <a:prstGeom prst="rect">
            <a:avLst/>
          </a:prstGeom>
          <a:noFill/>
        </p:spPr>
        <p:txBody>
          <a:bodyPr wrap="none" rtlCol="0">
            <a:spAutoFit/>
          </a:bodyPr>
          <a:p>
            <a:pPr algn="l"/>
            <a:r>
              <a:rPr kumimoji="1" lang="zh-CN" altLang="en-US" sz="1600" b="1" spc="300" dirty="0">
                <a:solidFill>
                  <a:schemeClr val="bg1"/>
                </a:solidFill>
                <a:latin typeface="微软雅黑" panose="020B0503020204020204" pitchFamily="34" charset="-122"/>
                <a:ea typeface="微软雅黑" panose="020B0503020204020204" pitchFamily="34" charset="-122"/>
              </a:rPr>
              <a:t>生成式随机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942975"/>
            <a:ext cx="6096000" cy="922020"/>
          </a:xfrm>
          <a:prstGeom prst="rect">
            <a:avLst/>
          </a:prstGeom>
          <a:noFill/>
        </p:spPr>
        <p:txBody>
          <a:bodyPr wrap="square" rtlCol="0" anchor="t">
            <a:spAutoFit/>
          </a:bodyPr>
          <a:p>
            <a:r>
              <a:rPr lang="zh-CN" altLang="en-US" b="1">
                <a:solidFill>
                  <a:srgbClr val="FF0000"/>
                </a:solidFill>
              </a:rPr>
              <a:t>基本思想：</a:t>
            </a:r>
            <a:r>
              <a:rPr lang="zh-CN" altLang="en-US"/>
              <a:t>应用文本分词、句法分析等技术可以更好地分析文本的统计特征，在对文本特征建模后，能够构造出合适的算法来生成随机内容。主流的技术</a:t>
            </a:r>
            <a:r>
              <a:rPr lang="zh-CN" altLang="en-US"/>
              <a:t>有：</a:t>
            </a:r>
            <a:endParaRPr lang="zh-CN" altLang="en-US"/>
          </a:p>
        </p:txBody>
      </p:sp>
      <p:sp>
        <p:nvSpPr>
          <p:cNvPr id="25" name="文本框 24"/>
          <p:cNvSpPr txBox="1"/>
          <p:nvPr/>
        </p:nvSpPr>
        <p:spPr>
          <a:xfrm>
            <a:off x="6270625" y="1952625"/>
            <a:ext cx="5446395" cy="2030095"/>
          </a:xfrm>
          <a:prstGeom prst="rect">
            <a:avLst/>
          </a:prstGeom>
          <a:noFill/>
        </p:spPr>
        <p:txBody>
          <a:bodyPr wrap="square" rtlCol="0" anchor="t">
            <a:spAutoFit/>
          </a:bodyPr>
          <a:p>
            <a:r>
              <a:rPr lang="en-US" altLang="zh-CN"/>
              <a:t>1</a:t>
            </a:r>
            <a:r>
              <a:rPr lang="zh-CN" altLang="en-US"/>
              <a:t>）基于马尔可夫模型的算法：使用</a:t>
            </a:r>
            <a:r>
              <a:rPr lang="zh-CN" altLang="en-US"/>
              <a:t>DES算法将秘密信息从字节流转变成比特流，再根据状态转移图选择单词，生成文本</a:t>
            </a:r>
            <a:r>
              <a:rPr lang="zh-CN"/>
              <a:t>。</a:t>
            </a:r>
            <a:endParaRPr lang="zh-CN"/>
          </a:p>
          <a:p>
            <a:r>
              <a:rPr lang="en-US" altLang="zh-CN"/>
              <a:t>2</a:t>
            </a:r>
            <a:r>
              <a:rPr lang="zh-CN" altLang="en-US"/>
              <a:t>）基于深度学习的算法：</a:t>
            </a:r>
            <a:r>
              <a:rPr lang="zh-CN" altLang="en-US"/>
              <a:t>语法（ TEXTO算法、NICETEXT算法和同义替换算法）、语义（如基于机器翻译的算法）和统计特性（如基于马尔可夫链的算法）来实现的。</a:t>
            </a:r>
            <a:endParaRPr lang="zh-CN" altLang="en-US"/>
          </a:p>
        </p:txBody>
      </p:sp>
      <p:sp>
        <p:nvSpPr>
          <p:cNvPr id="28" name="文本框 27"/>
          <p:cNvSpPr txBox="1"/>
          <p:nvPr/>
        </p:nvSpPr>
        <p:spPr>
          <a:xfrm>
            <a:off x="6270625" y="4070350"/>
            <a:ext cx="5800090" cy="2168525"/>
          </a:xfrm>
          <a:prstGeom prst="rect">
            <a:avLst/>
          </a:prstGeom>
          <a:noFill/>
        </p:spPr>
        <p:txBody>
          <a:bodyPr wrap="square" rtlCol="0" anchor="t">
            <a:spAutoFit/>
          </a:bodyPr>
          <a:p>
            <a:pPr indent="0" fontAlgn="auto">
              <a:lnSpc>
                <a:spcPct val="150000"/>
              </a:lnSpc>
            </a:pPr>
            <a:r>
              <a:rPr lang="zh-CN" altLang="en-US" b="1">
                <a:solidFill>
                  <a:srgbClr val="FF0000"/>
                </a:solidFill>
              </a:rPr>
              <a:t>存在问题：</a:t>
            </a:r>
            <a:endParaRPr lang="zh-CN" altLang="en-US" b="1">
              <a:solidFill>
                <a:srgbClr val="FF0000"/>
              </a:solidFill>
            </a:endParaRPr>
          </a:p>
          <a:p>
            <a:pPr indent="0" fontAlgn="auto">
              <a:lnSpc>
                <a:spcPct val="150000"/>
              </a:lnSpc>
            </a:pPr>
            <a:r>
              <a:rPr lang="en-US" altLang="zh-CN" b="1">
                <a:solidFill>
                  <a:srgbClr val="FF0000"/>
                </a:solidFill>
              </a:rPr>
              <a:t>1.</a:t>
            </a:r>
            <a:r>
              <a:t>现有的语言处理算法从句法、语义和统计特性上都不能满足实际应用的要求。</a:t>
            </a:r>
          </a:p>
          <a:p>
            <a:pPr indent="0" fontAlgn="auto">
              <a:lnSpc>
                <a:spcPct val="150000"/>
              </a:lnSpc>
            </a:pPr>
            <a:r>
              <a:rPr lang="zh-CN" altLang="en-US" b="1">
                <a:solidFill>
                  <a:srgbClr val="FF0000"/>
                </a:solidFill>
              </a:rPr>
              <a:t>2. </a:t>
            </a:r>
            <a:r>
              <a:rPr lang="zh-CN"/>
              <a:t>而且我们只掌握用户数据的少量信息，不能具备生成相关性很强的随机</a:t>
            </a:r>
            <a:r>
              <a:rPr lang="zh-CN"/>
              <a:t>信息。</a:t>
            </a:r>
            <a:endParaRPr lang="en-US" altLang="zh-CN">
              <a:solidFill>
                <a:srgbClr val="FF0000"/>
              </a:solidFill>
            </a:endParaRPr>
          </a:p>
        </p:txBody>
      </p:sp>
      <p:pic>
        <p:nvPicPr>
          <p:cNvPr id="2" name="图片 1"/>
          <p:cNvPicPr>
            <a:picLocks noChangeAspect="1"/>
          </p:cNvPicPr>
          <p:nvPr/>
        </p:nvPicPr>
        <p:blipFill>
          <a:blip r:embed="rId7"/>
          <a:stretch>
            <a:fillRect/>
          </a:stretch>
        </p:blipFill>
        <p:spPr>
          <a:xfrm>
            <a:off x="877570" y="2071370"/>
            <a:ext cx="4622800" cy="292544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3741" y="205396"/>
            <a:ext cx="487680" cy="46037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01</a:t>
            </a:r>
            <a:endParaRPr kumimoji="1" lang="zh-CN" altLang="en-US" sz="24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941497" y="240347"/>
            <a:ext cx="2236470" cy="101473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文本信息的处理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pPr algn="l"/>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a:p>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5967095" y="356870"/>
            <a:ext cx="257175" cy="6143625"/>
          </a:xfrm>
          <a:prstGeom prst="rect">
            <a:avLst/>
          </a:prstGeom>
        </p:spPr>
      </p:pic>
      <p:sp>
        <p:nvSpPr>
          <p:cNvPr id="17" name="圆角矩形 2"/>
          <p:cNvSpPr/>
          <p:nvPr>
            <p:custDataLst>
              <p:tags r:id="rId2"/>
            </p:custDataLst>
          </p:nvPr>
        </p:nvSpPr>
        <p:spPr>
          <a:xfrm>
            <a:off x="374015" y="800100"/>
            <a:ext cx="209359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8" name="文本框 17"/>
          <p:cNvSpPr txBox="1"/>
          <p:nvPr>
            <p:custDataLst>
              <p:tags r:id="rId3"/>
            </p:custDataLst>
          </p:nvPr>
        </p:nvSpPr>
        <p:spPr>
          <a:xfrm>
            <a:off x="541565" y="806310"/>
            <a:ext cx="1871980" cy="337185"/>
          </a:xfrm>
          <a:prstGeom prst="rect">
            <a:avLst/>
          </a:prstGeom>
          <a:noFill/>
        </p:spPr>
        <p:txBody>
          <a:bodyPr wrap="none" rtlCol="0">
            <a:spAutoFit/>
          </a:bodyPr>
          <a:p>
            <a:r>
              <a:rPr kumimoji="1" lang="zh-CN" altLang="en-US" sz="1600" b="1" spc="300" dirty="0">
                <a:solidFill>
                  <a:schemeClr val="bg1"/>
                </a:solidFill>
                <a:latin typeface="微软雅黑" panose="020B0503020204020204" pitchFamily="34" charset="-122"/>
                <a:ea typeface="微软雅黑" panose="020B0503020204020204" pitchFamily="34" charset="-122"/>
              </a:rPr>
              <a:t>修改式随机</a:t>
            </a:r>
            <a:r>
              <a:rPr kumimoji="1" lang="zh-CN" altLang="en-US" sz="1600" b="1" spc="300" dirty="0">
                <a:solidFill>
                  <a:schemeClr val="bg1"/>
                </a:solidFill>
                <a:latin typeface="微软雅黑" panose="020B0503020204020204" pitchFamily="34" charset="-122"/>
                <a:ea typeface="微软雅黑" panose="020B0503020204020204" pitchFamily="34" charset="-122"/>
              </a:rPr>
              <a:t>内容</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48945" y="1472565"/>
            <a:ext cx="5446395" cy="4791075"/>
          </a:xfrm>
          <a:prstGeom prst="rect">
            <a:avLst/>
          </a:prstGeom>
          <a:noFill/>
        </p:spPr>
        <p:txBody>
          <a:bodyPr wrap="square" rtlCol="0" anchor="t">
            <a:noAutofit/>
          </a:bodyPr>
          <a:p>
            <a:r>
              <a:rPr lang="zh-CN"/>
              <a:t>修改式文本内容指的是：在已有文本载体的基础上，对文本格式或者文本内容加以修改并嵌入信息。其中，基于文本格式的信息隐藏利用文本间距、字符属性以及字符在计算机中编码特征来隐藏信息：</a:t>
            </a:r>
            <a:r>
              <a:rPr lang="zh-CN"/>
              <a:t>如基Unicode编码的不可见字符嵌入算法。</a:t>
            </a:r>
            <a:endParaRPr lang="zh-CN"/>
          </a:p>
          <a:p>
            <a:endParaRPr lang="zh-CN" altLang="en-US" b="1">
              <a:solidFill>
                <a:srgbClr val="FF0000"/>
              </a:solidFill>
              <a:sym typeface="+mn-ea"/>
            </a:endParaRPr>
          </a:p>
          <a:p>
            <a:r>
              <a:rPr lang="zh-CN" altLang="en-US" b="1">
                <a:solidFill>
                  <a:srgbClr val="FF0000"/>
                </a:solidFill>
                <a:sym typeface="+mn-ea"/>
              </a:rPr>
              <a:t>存在问题：</a:t>
            </a:r>
            <a:endParaRPr lang="zh-CN" altLang="en-US" b="1">
              <a:solidFill>
                <a:srgbClr val="FF0000"/>
              </a:solidFill>
              <a:sym typeface="+mn-ea"/>
            </a:endParaRPr>
          </a:p>
          <a:p>
            <a:endParaRPr lang="zh-CN" altLang="en-US" b="1">
              <a:solidFill>
                <a:srgbClr val="FF0000"/>
              </a:solidFill>
            </a:endParaRPr>
          </a:p>
          <a:p>
            <a:r>
              <a:rPr lang="en-US" altLang="zh-CN" b="1">
                <a:solidFill>
                  <a:srgbClr val="FF0000"/>
                </a:solidFill>
                <a:sym typeface="+mn-ea"/>
              </a:rPr>
              <a:t>1.</a:t>
            </a:r>
            <a:r>
              <a:rPr lang="zh-CN">
                <a:sym typeface="+mn-ea"/>
              </a:rPr>
              <a:t>文本格式如字体大小，字体</a:t>
            </a:r>
            <a:r>
              <a:rPr lang="zh-CN">
                <a:sym typeface="+mn-ea"/>
              </a:rPr>
              <a:t>间隔的变化如果太大，容易被发现</a:t>
            </a:r>
            <a:r>
              <a:rPr>
                <a:sym typeface="+mn-ea"/>
              </a:rPr>
              <a:t>。</a:t>
            </a:r>
            <a:endParaRPr>
              <a:sym typeface="+mn-ea"/>
            </a:endParaRPr>
          </a:p>
          <a:p>
            <a:r>
              <a:rPr lang="zh-CN" altLang="en-US" b="1">
                <a:solidFill>
                  <a:srgbClr val="FF0000"/>
                </a:solidFill>
                <a:sym typeface="+mn-ea"/>
              </a:rPr>
              <a:t>2. </a:t>
            </a:r>
            <a:r>
              <a:rPr lang="zh-CN">
                <a:sym typeface="+mn-ea"/>
              </a:rPr>
              <a:t>而用一些特定的文本分析工具可以看到隐藏的编码信息，如何隐藏这些编码信息是难点。</a:t>
            </a:r>
            <a:endParaRPr lang="en-US" altLang="zh-CN">
              <a:solidFill>
                <a:srgbClr val="FF0000"/>
              </a:solidFill>
            </a:endParaRPr>
          </a:p>
          <a:p>
            <a:endParaRPr lang="zh-CN" altLang="en-US"/>
          </a:p>
        </p:txBody>
      </p:sp>
      <p:sp>
        <p:nvSpPr>
          <p:cNvPr id="11" name="圆角矩形 2"/>
          <p:cNvSpPr/>
          <p:nvPr>
            <p:custDataLst>
              <p:tags r:id="rId4"/>
            </p:custDataLst>
          </p:nvPr>
        </p:nvSpPr>
        <p:spPr>
          <a:xfrm>
            <a:off x="6186170" y="800100"/>
            <a:ext cx="3451225" cy="338455"/>
          </a:xfrm>
          <a:prstGeom prst="roundRect">
            <a:avLst>
              <a:gd name="adj" fmla="val 50000"/>
            </a:avLst>
          </a:prstGeom>
          <a:solidFill>
            <a:srgbClr val="C0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2" name="文本框 11"/>
          <p:cNvSpPr txBox="1"/>
          <p:nvPr>
            <p:custDataLst>
              <p:tags r:id="rId5"/>
            </p:custDataLst>
          </p:nvPr>
        </p:nvSpPr>
        <p:spPr>
          <a:xfrm>
            <a:off x="6295935" y="806310"/>
            <a:ext cx="3319780" cy="337185"/>
          </a:xfrm>
          <a:prstGeom prst="rect">
            <a:avLst/>
          </a:prstGeom>
          <a:noFill/>
        </p:spPr>
        <p:txBody>
          <a:bodyPr wrap="none" rtlCol="0">
            <a:spAutoFit/>
          </a:bodyPr>
          <a:p>
            <a:r>
              <a:rPr kumimoji="1" lang="zh-CN" altLang="en-US" sz="1600" b="1" spc="300" dirty="0">
                <a:solidFill>
                  <a:schemeClr val="bg1"/>
                </a:solidFill>
                <a:latin typeface="微软雅黑" panose="020B0503020204020204" pitchFamily="34" charset="-122"/>
                <a:ea typeface="微软雅黑" panose="020B0503020204020204" pitchFamily="34" charset="-122"/>
              </a:rPr>
              <a:t>文本随机内容需要满足的</a:t>
            </a:r>
            <a:r>
              <a:rPr kumimoji="1" lang="zh-CN" altLang="en-US" sz="1600" b="1" spc="300" dirty="0">
                <a:solidFill>
                  <a:schemeClr val="bg1"/>
                </a:solidFill>
                <a:latin typeface="微软雅黑" panose="020B0503020204020204" pitchFamily="34" charset="-122"/>
                <a:ea typeface="微软雅黑" panose="020B0503020204020204" pitchFamily="34" charset="-122"/>
              </a:rPr>
              <a:t>条件</a:t>
            </a:r>
            <a:endParaRPr kumimoji="1"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96000" y="1317625"/>
            <a:ext cx="6096000" cy="3969385"/>
          </a:xfrm>
          <a:prstGeom prst="rect">
            <a:avLst/>
          </a:prstGeom>
          <a:noFill/>
        </p:spPr>
        <p:txBody>
          <a:bodyPr wrap="square" rtlCol="0" anchor="t">
            <a:spAutoFit/>
          </a:bodyPr>
          <a:p>
            <a:r>
              <a:rPr lang="zh-CN">
                <a:sym typeface="+mn-ea"/>
              </a:rPr>
              <a:t>随机内容也可以是针对文本格式的修改。要符合条件是：</a:t>
            </a:r>
            <a:endParaRPr lang="zh-CN">
              <a:sym typeface="+mn-ea"/>
            </a:endParaRPr>
          </a:p>
          <a:p>
            <a:endParaRPr lang="zh-CN"/>
          </a:p>
          <a:p>
            <a:r>
              <a:rPr lang="zh-CN" altLang="en-US" b="1">
                <a:solidFill>
                  <a:srgbClr val="FF0000"/>
                </a:solidFill>
                <a:sym typeface="+mn-ea"/>
              </a:rPr>
              <a:t>1. </a:t>
            </a:r>
            <a:r>
              <a:rPr lang="zh-CN">
                <a:sym typeface="+mn-ea"/>
              </a:rPr>
              <a:t>每个用户的每个文本内容都被独一无二的标记。</a:t>
            </a:r>
            <a:endParaRPr lang="zh-CN"/>
          </a:p>
          <a:p>
            <a:r>
              <a:rPr lang="zh-CN" altLang="en-US" b="1">
                <a:solidFill>
                  <a:srgbClr val="FF0000"/>
                </a:solidFill>
                <a:sym typeface="+mn-ea"/>
              </a:rPr>
              <a:t>2. </a:t>
            </a:r>
            <a:r>
              <a:rPr lang="zh-CN" altLang="en-US">
                <a:sym typeface="+mn-ea"/>
              </a:rPr>
              <a:t>标记信息不能改变原始文本的语义信息。</a:t>
            </a:r>
            <a:endParaRPr lang="zh-CN" altLang="en-US"/>
          </a:p>
          <a:p>
            <a:r>
              <a:rPr lang="zh-CN" altLang="en-US">
                <a:sym typeface="+mn-ea"/>
              </a:rPr>
              <a:t>。</a:t>
            </a:r>
            <a:endParaRPr lang="zh-CN" altLang="en-US"/>
          </a:p>
          <a:p>
            <a:endParaRPr lang="zh-CN" altLang="en-US" b="1">
              <a:solidFill>
                <a:srgbClr val="FF0000"/>
              </a:solidFill>
            </a:endParaRPr>
          </a:p>
          <a:p>
            <a:r>
              <a:rPr lang="zh-CN" altLang="en-US" b="1">
                <a:solidFill>
                  <a:srgbClr val="FF0000"/>
                </a:solidFill>
                <a:sym typeface="+mn-ea"/>
              </a:rPr>
              <a:t>采用方案：</a:t>
            </a:r>
            <a:endParaRPr lang="zh-CN" altLang="en-US" b="1">
              <a:solidFill>
                <a:srgbClr val="FF0000"/>
              </a:solidFill>
              <a:sym typeface="+mn-ea"/>
            </a:endParaRPr>
          </a:p>
          <a:p>
            <a:endParaRPr lang="zh-CN" altLang="en-US" b="1">
              <a:solidFill>
                <a:srgbClr val="FF0000"/>
              </a:solidFill>
            </a:endParaRPr>
          </a:p>
          <a:p>
            <a:r>
              <a:rPr lang="zh-CN" altLang="en-US" b="1">
                <a:solidFill>
                  <a:srgbClr val="FF0000"/>
                </a:solidFill>
                <a:sym typeface="+mn-ea"/>
              </a:rPr>
              <a:t>1.</a:t>
            </a:r>
            <a:r>
              <a:rPr lang="en-US" altLang="zh-CN" b="1">
                <a:solidFill>
                  <a:srgbClr val="FF0000"/>
                </a:solidFill>
                <a:sym typeface="+mn-ea"/>
              </a:rPr>
              <a:t> </a:t>
            </a:r>
            <a:r>
              <a:rPr lang="zh-CN" altLang="en-US">
                <a:sym typeface="+mn-ea"/>
              </a:rPr>
              <a:t>采用Hash函数生成每份文件的特征信息，可以生成长度短且唯一的标志信息。</a:t>
            </a:r>
            <a:r>
              <a:rPr lang="en-US" altLang="zh-CN">
                <a:sym typeface="+mn-ea"/>
              </a:rPr>
              <a:t>hash</a:t>
            </a:r>
            <a:r>
              <a:rPr lang="zh-CN" altLang="en-US">
                <a:sym typeface="+mn-ea"/>
              </a:rPr>
              <a:t>函数的输入使文件名，时间戳或者其他文件特征</a:t>
            </a:r>
            <a:r>
              <a:rPr lang="zh-CN" altLang="en-US">
                <a:sym typeface="+mn-ea"/>
              </a:rPr>
              <a:t>数据。</a:t>
            </a:r>
            <a:endParaRPr lang="zh-CN" altLang="en-US">
              <a:sym typeface="+mn-ea"/>
            </a:endParaRPr>
          </a:p>
          <a:p>
            <a:r>
              <a:rPr lang="zh-CN" altLang="en-US" b="1">
                <a:solidFill>
                  <a:srgbClr val="FF0000"/>
                </a:solidFill>
                <a:sym typeface="+mn-ea"/>
              </a:rPr>
              <a:t>2</a:t>
            </a:r>
            <a:r>
              <a:rPr lang="en-US" altLang="zh-CN" b="1">
                <a:solidFill>
                  <a:srgbClr val="FF0000"/>
                </a:solidFill>
                <a:sym typeface="+mn-ea"/>
              </a:rPr>
              <a:t>.</a:t>
            </a:r>
            <a:r>
              <a:rPr lang="zh-CN" altLang="en-US">
                <a:sym typeface="+mn-ea"/>
              </a:rPr>
              <a:t>采用修改式随机内容的插入方法可以完全不改变文本语义，选用</a:t>
            </a:r>
            <a:r>
              <a:rPr lang="en-US" altLang="zh-CN">
                <a:sym typeface="+mn-ea"/>
              </a:rPr>
              <a:t>unicode</a:t>
            </a:r>
            <a:r>
              <a:rPr lang="zh-CN" altLang="en-US">
                <a:sym typeface="+mn-ea"/>
              </a:rPr>
              <a:t>编码的不可见字符插入法，能够不改变文本格式。</a:t>
            </a:r>
            <a:endParaRPr lang="zh-CN" altLang="en-US" b="1">
              <a:solidFill>
                <a:srgbClr val="FF0000"/>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373741" y="205396"/>
            <a:ext cx="492443" cy="461665"/>
          </a:xfrm>
          <a:prstGeom prst="rect">
            <a:avLst/>
          </a:prstGeom>
          <a:noFill/>
        </p:spPr>
        <p:txBody>
          <a:bodyPr wrap="none" rtlCol="0">
            <a:spAutoFit/>
          </a:bodyPr>
          <a:lstStyle/>
          <a:p>
            <a:r>
              <a:rPr kumimoji="1" lang="en-US" altLang="zh-CN" sz="2400" b="1" dirty="0">
                <a:latin typeface="Times New Roman" panose="02020603050405020304" pitchFamily="18" charset="0"/>
                <a:cs typeface="Times New Roman" panose="02020603050405020304" pitchFamily="18" charset="0"/>
              </a:rPr>
              <a:t>02</a:t>
            </a:r>
            <a:endParaRPr kumimoji="1" lang="zh-CN" altLang="en-US" sz="2400" b="1" dirty="0">
              <a:latin typeface="Times New Roman" panose="02020603050405020304" pitchFamily="18" charset="0"/>
              <a:cs typeface="Times New Roman" panose="02020603050405020304" pitchFamily="18" charset="0"/>
            </a:endParaRPr>
          </a:p>
        </p:txBody>
      </p:sp>
      <p:cxnSp>
        <p:nvCxnSpPr>
          <p:cNvPr id="7" name="直线连接符 3"/>
          <p:cNvCxnSpPr/>
          <p:nvPr/>
        </p:nvCxnSpPr>
        <p:spPr>
          <a:xfrm>
            <a:off x="901450" y="278749"/>
            <a:ext cx="0" cy="3149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08172" y="240347"/>
            <a:ext cx="1943100" cy="398780"/>
          </a:xfrm>
          <a:prstGeom prst="rect">
            <a:avLst/>
          </a:prstGeom>
          <a:noFill/>
        </p:spPr>
        <p:txBody>
          <a:bodyPr wrap="none" rtlCol="0">
            <a:spAutoFit/>
          </a:bodyPr>
          <a:lstStyle/>
          <a:p>
            <a:pPr algn="l"/>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图像信息</a:t>
            </a:r>
            <a:r>
              <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rPr>
              <a:t>处理</a:t>
            </a:r>
            <a:endParaRPr kumimoji="1" lang="zh-CN" altLang="en-US" sz="2000" b="1" spc="300" dirty="0">
              <a:latin typeface="黑体" panose="02010609060101010101" pitchFamily="49" charset="-122"/>
              <a:ea typeface="黑体" panose="02010609060101010101" pitchFamily="49" charset="-122"/>
              <a:cs typeface="Arial" panose="020B0604020202020204" pitchFamily="34" charset="0"/>
              <a:sym typeface="+mn-ea"/>
            </a:endParaRPr>
          </a:p>
        </p:txBody>
      </p:sp>
      <p:sp>
        <p:nvSpPr>
          <p:cNvPr id="2" name="文本框 1"/>
          <p:cNvSpPr txBox="1"/>
          <p:nvPr/>
        </p:nvSpPr>
        <p:spPr>
          <a:xfrm>
            <a:off x="664210" y="1709420"/>
            <a:ext cx="10356850" cy="2584450"/>
          </a:xfrm>
          <a:prstGeom prst="rect">
            <a:avLst/>
          </a:prstGeom>
          <a:noFill/>
        </p:spPr>
        <p:txBody>
          <a:bodyPr wrap="square" rtlCol="0">
            <a:spAutoFit/>
          </a:bodyPr>
          <a:p>
            <a:pPr indent="457200" fontAlgn="auto">
              <a:lnSpc>
                <a:spcPct val="150000"/>
              </a:lnSpc>
            </a:pPr>
            <a:r>
              <a:rPr lang="zh-CN" altLang="en-US"/>
              <a:t>图像数据和文本数据不同，图像数据有</a:t>
            </a:r>
            <a:r>
              <a:rPr lang="zh-CN" altLang="en-US">
                <a:solidFill>
                  <a:srgbClr val="FF0000"/>
                </a:solidFill>
              </a:rPr>
              <a:t>更大的信息容量</a:t>
            </a:r>
            <a:r>
              <a:rPr lang="zh-CN" altLang="en-US"/>
              <a:t>，可以更加灵活的信息插入方式。本文选取了png图片作为图像数据的格式来进行随机内容的插入。并学习了基于png图像的内容插入技术：</a:t>
            </a:r>
            <a:endParaRPr lang="zh-CN" altLang="en-US"/>
          </a:p>
          <a:p>
            <a:pPr indent="457200" fontAlgn="auto">
              <a:lnSpc>
                <a:spcPct val="150000"/>
              </a:lnSpc>
            </a:pPr>
            <a:r>
              <a:rPr lang="zh-CN" altLang="en-US"/>
              <a:t>png图片中的图像像数一般是由RGB三原色（红绿蓝）组成，每一种颜色占用8位，取值范围为0x00~0xFF，即有256种颜色，一共包含了256的3次方的颜色，即16777216种颜色。而人类的眼睛可以区分约1000万种不同的颜色，这就意味着人类的眼睛无法区分余下的颜色大约有6777216种。</a:t>
            </a:r>
            <a:r>
              <a:rPr lang="zh-CN" altLang="en-US">
                <a:solidFill>
                  <a:srgbClr val="FF0000"/>
                </a:solidFill>
              </a:rPr>
              <a:t>LSB隐写</a:t>
            </a:r>
            <a:r>
              <a:rPr lang="zh-CN" altLang="en-US"/>
              <a:t>就是修改RGB颜色分量的最低二进制位（LSB），而人类的眼睛</a:t>
            </a:r>
            <a:r>
              <a:rPr lang="zh-CN" altLang="en-US">
                <a:solidFill>
                  <a:srgbClr val="FF0000"/>
                </a:solidFill>
              </a:rPr>
              <a:t>不会注意到这前后的变化</a:t>
            </a:r>
            <a:endParaRPr lang="zh-CN" altLang="en-US">
              <a:solidFill>
                <a:srgbClr val="FF0000"/>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1.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2.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3.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4.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15.xml><?xml version="1.0" encoding="utf-8"?>
<p:tagLst xmlns:p="http://schemas.openxmlformats.org/presentationml/2006/main">
  <p:tag name="TABLE_ENDDRAG_ORIGIN_RECT" val="828*156"/>
  <p:tag name="TABLE_ENDDRAG_RECT" val="58*335*828*156"/>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2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5.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6.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7.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8.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39.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1.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2.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3.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4.xml><?xml version="1.0" encoding="utf-8"?>
<p:tagLst xmlns:p="http://schemas.openxmlformats.org/presentationml/2006/main">
  <p:tag name="KSO_WM_DIAGRAM_VIRTUALLY_FRAME" val="{&quot;height&quot;:417.13858267716535,&quot;left&quot;:70.98031496062993,&quot;top&quot;:85.29496062992126,&quot;width&quot;:778.7818897637795}"/>
</p:tagLst>
</file>

<file path=ppt/tags/tag45.xml><?xml version="1.0" encoding="utf-8"?>
<p:tagLst xmlns:p="http://schemas.openxmlformats.org/presentationml/2006/main">
  <p:tag name="commondata" val="eyJoZGlkIjoiOTQ3ZTVjMWRkNmY5YjAyMTZkN2I0MTJmYjY4YzFmYWQ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7.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8.xml><?xml version="1.0" encoding="utf-8"?>
<p:tagLst xmlns:p="http://schemas.openxmlformats.org/presentationml/2006/main">
  <p:tag name="KSO_WM_DIAGRAM_VIRTUALLY_FRAME" val="{&quot;height&quot;:216.36692913385824,&quot;left&quot;:527.195905511811,&quot;top&quot;:164.9208661417323,&quot;width&quot;:293.054094488189}"/>
</p:tagLst>
</file>

<file path=ppt/tags/tag9.xml><?xml version="1.0" encoding="utf-8"?>
<p:tagLst xmlns:p="http://schemas.openxmlformats.org/presentationml/2006/main">
  <p:tag name="KSO_WM_DIAGRAM_VIRTUALLY_FRAME" val="{&quot;height&quot;:216.36692913385824,&quot;left&quot;:527.195905511811,&quot;top&quot;:164.9208661417323,&quot;width&quot;:293.0540944881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2458</Words>
  <Application>WPS 演示</Application>
  <PresentationFormat>宽屏</PresentationFormat>
  <Paragraphs>176</Paragraphs>
  <Slides>14</Slides>
  <Notes>6</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14</vt:i4>
      </vt:variant>
    </vt:vector>
  </HeadingPairs>
  <TitlesOfParts>
    <vt:vector size="32" baseType="lpstr">
      <vt:lpstr>Arial</vt:lpstr>
      <vt:lpstr>宋体</vt:lpstr>
      <vt:lpstr>Wingdings</vt:lpstr>
      <vt:lpstr>微软雅黑</vt:lpstr>
      <vt:lpstr>Source Han Serif SC Heavy</vt:lpstr>
      <vt:lpstr>Yu Gothic UI Semilight</vt:lpstr>
      <vt:lpstr>Times New Roman</vt:lpstr>
      <vt:lpstr>AppleGothic</vt:lpstr>
      <vt:lpstr>MF ShangYa (Noncommercial) Regular</vt:lpstr>
      <vt:lpstr>Impact</vt:lpstr>
      <vt:lpstr>黑体</vt:lpstr>
      <vt:lpstr>等线</vt:lpstr>
      <vt:lpstr>Arial Unicode MS</vt:lpstr>
      <vt:lpstr>等线 Light</vt:lpstr>
      <vt:lpstr>Calibri</vt:lpstr>
      <vt:lpstr>Malgun Gothic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月诉长安</cp:lastModifiedBy>
  <cp:revision>150</cp:revision>
  <dcterms:created xsi:type="dcterms:W3CDTF">2022-04-14T15:34:00Z</dcterms:created>
  <dcterms:modified xsi:type="dcterms:W3CDTF">2024-07-28T08:43:53Z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ED166F527B1C4A268BC84C74B48FFC34_13</vt:lpwstr>
  </property>
  <property fmtid="{D5CDD505-2E9C-101B-9397-08002B2CF9AE}" pid="3" name="KSOProductBuildVer">
    <vt:lpwstr>2052-12.1.0.17147</vt:lpwstr>
  </property>
</Properties>
</file>